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Economica"/>
      <p:regular r:id="rId81"/>
      <p:bold r:id="rId82"/>
      <p:italic r:id="rId83"/>
      <p:boldItalic r:id="rId84"/>
    </p:embeddedFont>
    <p:embeddedFont>
      <p:font typeface="Comfortaa Medium"/>
      <p:regular r:id="rId85"/>
      <p:bold r:id="rId86"/>
    </p:embeddedFont>
    <p:embeddedFont>
      <p:font typeface="Comfortaa"/>
      <p:regular r:id="rId87"/>
      <p:bold r:id="rId88"/>
    </p:embeddedFont>
    <p:embeddedFont>
      <p:font typeface="Open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8DCB62-6557-4CEC-88C3-9D12D7D39791}">
  <a:tblStyle styleId="{418DCB62-6557-4CEC-88C3-9D12D7D397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9D29B06-35FC-4C06-8E3C-40535CBD738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Economica-boldItalic.fntdata"/><Relationship Id="rId83" Type="http://schemas.openxmlformats.org/officeDocument/2006/relationships/font" Target="fonts/Economica-italic.fntdata"/><Relationship Id="rId42" Type="http://schemas.openxmlformats.org/officeDocument/2006/relationships/slide" Target="slides/slide36.xml"/><Relationship Id="rId86" Type="http://schemas.openxmlformats.org/officeDocument/2006/relationships/font" Target="fonts/ComfortaaMedium-bold.fntdata"/><Relationship Id="rId41" Type="http://schemas.openxmlformats.org/officeDocument/2006/relationships/slide" Target="slides/slide35.xml"/><Relationship Id="rId85" Type="http://schemas.openxmlformats.org/officeDocument/2006/relationships/font" Target="fonts/ComfortaaMedium-regular.fntdata"/><Relationship Id="rId44" Type="http://schemas.openxmlformats.org/officeDocument/2006/relationships/slide" Target="slides/slide38.xml"/><Relationship Id="rId88" Type="http://schemas.openxmlformats.org/officeDocument/2006/relationships/font" Target="fonts/Comfortaa-bold.fntdata"/><Relationship Id="rId43" Type="http://schemas.openxmlformats.org/officeDocument/2006/relationships/slide" Target="slides/slide37.xml"/><Relationship Id="rId87" Type="http://schemas.openxmlformats.org/officeDocument/2006/relationships/font" Target="fonts/Comfortaa-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regular.fntdata"/><Relationship Id="rId80" Type="http://schemas.openxmlformats.org/officeDocument/2006/relationships/slide" Target="slides/slide74.xml"/><Relationship Id="rId82" Type="http://schemas.openxmlformats.org/officeDocument/2006/relationships/font" Target="fonts/Economica-bold.fntdata"/><Relationship Id="rId81" Type="http://schemas.openxmlformats.org/officeDocument/2006/relationships/font" Target="fonts/Economic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italic.fntdata"/><Relationship Id="rId90" Type="http://schemas.openxmlformats.org/officeDocument/2006/relationships/font" Target="fonts/OpenSans-bold.fntdata"/><Relationship Id="rId92" Type="http://schemas.openxmlformats.org/officeDocument/2006/relationships/font" Target="fonts/OpenSans-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e20bf614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e20bf614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f42f2e16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f42f2e16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f037195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f037195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79d0313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79d0313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f42f2e16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f42f2e16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f42f2e16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f42f2e16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f037195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f037195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f42f2e1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f42f2e1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f42f2e16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f42f2e16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f42f2e1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f42f2e1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f037195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f037195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f42f2e1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f42f2e1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f42f2e16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f42f2e16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ef958b98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ef958b98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77824c7b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77824c7b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ef958b98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ef958b98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ef958b98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ef958b98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ef958b98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ef958b98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ef958b98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ef958b98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0d0b965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0d0b965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0d0b965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0d0b965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f0371954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f037195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ef958b98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ef958b98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ef958b98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ef958b98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ef958b98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ef958b98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ef958b98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ef958b98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ef958b98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ef958b98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0d0b9653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0d0b9653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67d4183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67d4183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b73d389f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b73d389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67d41839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67d41839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67d41839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67d41839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e20bf614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e20bf614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67d41839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67d418395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67d41839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67d41839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67d41839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67d41839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67d418395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67d418395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67d418395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67d418395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67d418395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67d418395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67d418395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67d418395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67d418395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67d41839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7d418395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7d418395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67d418395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67d418395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e20bf61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e20bf61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b73d389f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b73d389f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b73d389f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b73d389f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b73d389f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b73d389f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67d418395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67d418395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77824c66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77824c66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e20bf61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e20bf61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e20bf61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1e20bf61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e20bf61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e20bf61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ef958b98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1ef958b98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ef958b98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ef958b98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e20bf614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e20bf614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f42f2e16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1f42f2e16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0d0b9653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0d0b9653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77824c66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277824c66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77824c66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277824c66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277824c66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277824c66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e20bf61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1e20bf6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e20bf61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1e20bf61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0d0b9653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0d0b9653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20d0b965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20d0b965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0d0b965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20d0b965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e20bf61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e20bf61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b6fb58e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b6fb58e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279d03136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279d03136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79d0313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279d0313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79d03136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279d03136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79d03136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79d03136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e20bf614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e20bf614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e20bf61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e20bf61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58.png"/><Relationship Id="rId6" Type="http://schemas.openxmlformats.org/officeDocument/2006/relationships/image" Target="../media/image42.png"/><Relationship Id="rId7" Type="http://schemas.openxmlformats.org/officeDocument/2006/relationships/image" Target="../media/image36.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ieeexplore.ieee.org/xpl/conhome/8767101/proceed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2.png"/><Relationship Id="rId7" Type="http://schemas.openxmlformats.org/officeDocument/2006/relationships/image" Target="../media/image65.png"/><Relationship Id="rId8"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63.png"/><Relationship Id="rId8"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85.png"/><Relationship Id="rId6" Type="http://schemas.openxmlformats.org/officeDocument/2006/relationships/image" Target="../media/image76.png"/><Relationship Id="rId7" Type="http://schemas.openxmlformats.org/officeDocument/2006/relationships/image" Target="../media/image73.png"/><Relationship Id="rId8"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9.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4.jpg"/><Relationship Id="rId4" Type="http://schemas.openxmlformats.org/officeDocument/2006/relationships/image" Target="../media/image7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0.jpg"/><Relationship Id="rId4" Type="http://schemas.openxmlformats.org/officeDocument/2006/relationships/image" Target="../media/image7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xiv.org/abs/1812.11606"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0.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8.png"/><Relationship Id="rId4" Type="http://schemas.openxmlformats.org/officeDocument/2006/relationships/image" Target="../media/image89.png"/><Relationship Id="rId5" Type="http://schemas.openxmlformats.org/officeDocument/2006/relationships/image" Target="../media/image95.png"/><Relationship Id="rId6"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4.pn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6.png"/><Relationship Id="rId4" Type="http://schemas.openxmlformats.org/officeDocument/2006/relationships/image" Target="../media/image93.jpg"/><Relationship Id="rId5"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0.jpg"/><Relationship Id="rId4" Type="http://schemas.openxmlformats.org/officeDocument/2006/relationships/image" Target="../media/image111.png"/><Relationship Id="rId5" Type="http://schemas.openxmlformats.org/officeDocument/2006/relationships/image" Target="../media/image102.png"/><Relationship Id="rId6" Type="http://schemas.openxmlformats.org/officeDocument/2006/relationships/image" Target="../media/image10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arxiv.org/abs/1812.11606"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doi.org/10.1016/j.adapen.2021.100057"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7.png"/><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3.png"/><Relationship Id="rId4" Type="http://schemas.openxmlformats.org/officeDocument/2006/relationships/image" Target="../media/image110.png"/><Relationship Id="rId5" Type="http://schemas.openxmlformats.org/officeDocument/2006/relationships/image" Target="../media/image1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99.png"/><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17.png"/><Relationship Id="rId4" Type="http://schemas.openxmlformats.org/officeDocument/2006/relationships/image" Target="../media/image1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3.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4.png"/><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773700" y="1129100"/>
            <a:ext cx="79233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700">
                <a:latin typeface="Comfortaa"/>
                <a:ea typeface="Comfortaa"/>
                <a:cs typeface="Comfortaa"/>
                <a:sym typeface="Comfortaa"/>
              </a:rPr>
              <a:t>B</a:t>
            </a:r>
            <a:r>
              <a:rPr b="1" lang="en" sz="2700">
                <a:latin typeface="Comfortaa"/>
                <a:ea typeface="Comfortaa"/>
                <a:cs typeface="Comfortaa"/>
                <a:sym typeface="Comfortaa"/>
              </a:rPr>
              <a:t>uilding</a:t>
            </a:r>
            <a:r>
              <a:rPr b="1" lang="en" sz="2700">
                <a:latin typeface="Comfortaa"/>
                <a:ea typeface="Comfortaa"/>
                <a:cs typeface="Comfortaa"/>
                <a:sym typeface="Comfortaa"/>
              </a:rPr>
              <a:t> </a:t>
            </a:r>
            <a:r>
              <a:rPr b="1" lang="en" sz="2700">
                <a:latin typeface="Comfortaa"/>
                <a:ea typeface="Comfortaa"/>
                <a:cs typeface="Comfortaa"/>
                <a:sym typeface="Comfortaa"/>
              </a:rPr>
              <a:t>extraction</a:t>
            </a:r>
            <a:r>
              <a:rPr b="1" lang="en" sz="2700">
                <a:latin typeface="Comfortaa"/>
                <a:ea typeface="Comfortaa"/>
                <a:cs typeface="Comfortaa"/>
                <a:sym typeface="Comfortaa"/>
              </a:rPr>
              <a:t> </a:t>
            </a:r>
            <a:r>
              <a:rPr b="1" lang="en" sz="2700">
                <a:latin typeface="Comfortaa"/>
                <a:ea typeface="Comfortaa"/>
                <a:cs typeface="Comfortaa"/>
                <a:sym typeface="Comfortaa"/>
              </a:rPr>
              <a:t>and</a:t>
            </a:r>
            <a:r>
              <a:rPr b="1" lang="en" sz="2700">
                <a:latin typeface="Comfortaa"/>
                <a:ea typeface="Comfortaa"/>
                <a:cs typeface="Comfortaa"/>
                <a:sym typeface="Comfortaa"/>
              </a:rPr>
              <a:t> roof type classification of aerial images for maximal PV panel installation</a:t>
            </a:r>
            <a:endParaRPr b="1" sz="2700">
              <a:latin typeface="Comfortaa"/>
              <a:ea typeface="Comfortaa"/>
              <a:cs typeface="Comfortaa"/>
              <a:sym typeface="Comfortaa"/>
            </a:endParaRPr>
          </a:p>
        </p:txBody>
      </p:sp>
      <p:sp>
        <p:nvSpPr>
          <p:cNvPr id="63" name="Google Shape;63;p13"/>
          <p:cNvSpPr txBox="1"/>
          <p:nvPr/>
        </p:nvSpPr>
        <p:spPr>
          <a:xfrm>
            <a:off x="2074675" y="328700"/>
            <a:ext cx="517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783F04"/>
                </a:solidFill>
                <a:latin typeface="Comfortaa"/>
                <a:ea typeface="Comfortaa"/>
                <a:cs typeface="Comfortaa"/>
                <a:sym typeface="Comfortaa"/>
              </a:rPr>
              <a:t>FINAL YEAR PROJECT 2021-2022</a:t>
            </a:r>
            <a:endParaRPr b="1" sz="2000">
              <a:solidFill>
                <a:srgbClr val="783F04"/>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2000">
                <a:solidFill>
                  <a:srgbClr val="783F04"/>
                </a:solidFill>
                <a:latin typeface="Comfortaa"/>
                <a:ea typeface="Comfortaa"/>
                <a:cs typeface="Comfortaa"/>
                <a:sym typeface="Comfortaa"/>
              </a:rPr>
              <a:t>TEAM 18</a:t>
            </a:r>
            <a:endParaRPr b="1" sz="1800">
              <a:solidFill>
                <a:srgbClr val="783F04"/>
              </a:solidFill>
              <a:latin typeface="Comfortaa"/>
              <a:ea typeface="Comfortaa"/>
              <a:cs typeface="Comfortaa"/>
              <a:sym typeface="Comfortaa"/>
            </a:endParaRPr>
          </a:p>
        </p:txBody>
      </p:sp>
      <p:sp>
        <p:nvSpPr>
          <p:cNvPr id="64" name="Google Shape;64;p13"/>
          <p:cNvSpPr txBox="1"/>
          <p:nvPr/>
        </p:nvSpPr>
        <p:spPr>
          <a:xfrm>
            <a:off x="2993825" y="3546075"/>
            <a:ext cx="30000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TEAM MEMBERS</a:t>
            </a:r>
            <a:endParaRPr b="1" sz="1200">
              <a:solidFill>
                <a:srgbClr val="783F04"/>
              </a:solidFill>
              <a:latin typeface="Comfortaa"/>
              <a:ea typeface="Comfortaa"/>
              <a:cs typeface="Comfortaa"/>
              <a:sym typeface="Comfortaa"/>
            </a:endParaRPr>
          </a:p>
          <a:p>
            <a:pPr indent="0" lvl="0" marL="0" rtl="0" algn="ctr">
              <a:spcBef>
                <a:spcPts val="0"/>
              </a:spcBef>
              <a:spcAft>
                <a:spcPts val="0"/>
              </a:spcAft>
              <a:buNone/>
            </a:pPr>
            <a:r>
              <a:rPr b="1" lang="en">
                <a:solidFill>
                  <a:schemeClr val="dk1"/>
                </a:solidFill>
                <a:latin typeface="Comfortaa"/>
                <a:ea typeface="Comfortaa"/>
                <a:cs typeface="Comfortaa"/>
                <a:sym typeface="Comfortaa"/>
              </a:rPr>
              <a:t>Shruthi M - 2018103592</a:t>
            </a:r>
            <a:endParaRPr b="1">
              <a:solidFill>
                <a:schemeClr val="dk1"/>
              </a:solidFill>
              <a:latin typeface="Comfortaa"/>
              <a:ea typeface="Comfortaa"/>
              <a:cs typeface="Comfortaa"/>
              <a:sym typeface="Comfortaa"/>
            </a:endParaRPr>
          </a:p>
          <a:p>
            <a:pPr indent="0" lvl="0" marL="0" rtl="0" algn="ctr">
              <a:spcBef>
                <a:spcPts val="0"/>
              </a:spcBef>
              <a:spcAft>
                <a:spcPts val="0"/>
              </a:spcAft>
              <a:buNone/>
            </a:pPr>
            <a:r>
              <a:rPr b="1" lang="en">
                <a:solidFill>
                  <a:schemeClr val="dk1"/>
                </a:solidFill>
                <a:latin typeface="Comfortaa"/>
                <a:ea typeface="Comfortaa"/>
                <a:cs typeface="Comfortaa"/>
                <a:sym typeface="Comfortaa"/>
              </a:rPr>
              <a:t>Gayathri M - 2018103535</a:t>
            </a:r>
            <a:endParaRPr b="1">
              <a:solidFill>
                <a:schemeClr val="dk1"/>
              </a:solidFill>
              <a:latin typeface="Comfortaa"/>
              <a:ea typeface="Comfortaa"/>
              <a:cs typeface="Comfortaa"/>
              <a:sym typeface="Comfortaa"/>
            </a:endParaRPr>
          </a:p>
          <a:p>
            <a:pPr indent="0" lvl="0" marL="0" rtl="0" algn="ctr">
              <a:spcBef>
                <a:spcPts val="0"/>
              </a:spcBef>
              <a:spcAft>
                <a:spcPts val="0"/>
              </a:spcAft>
              <a:buNone/>
            </a:pPr>
            <a:r>
              <a:rPr b="1" lang="en">
                <a:solidFill>
                  <a:schemeClr val="dk1"/>
                </a:solidFill>
                <a:latin typeface="Comfortaa"/>
                <a:ea typeface="Comfortaa"/>
                <a:cs typeface="Comfortaa"/>
                <a:sym typeface="Comfortaa"/>
              </a:rPr>
              <a:t>Jayapriya M - 2018103029</a:t>
            </a:r>
            <a:endParaRPr b="1" sz="1200">
              <a:latin typeface="Comfortaa"/>
              <a:ea typeface="Comfortaa"/>
              <a:cs typeface="Comfortaa"/>
              <a:sym typeface="Comfortaa"/>
            </a:endParaRPr>
          </a:p>
        </p:txBody>
      </p:sp>
      <p:sp>
        <p:nvSpPr>
          <p:cNvPr id="65" name="Google Shape;65;p13"/>
          <p:cNvSpPr txBox="1"/>
          <p:nvPr/>
        </p:nvSpPr>
        <p:spPr>
          <a:xfrm>
            <a:off x="2993825" y="2737738"/>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PROJECT GUIDE</a:t>
            </a:r>
            <a:endParaRPr b="1" sz="1600">
              <a:solidFill>
                <a:srgbClr val="783F04"/>
              </a:solidFill>
              <a:latin typeface="Comfortaa"/>
              <a:ea typeface="Comfortaa"/>
              <a:cs typeface="Comfortaa"/>
              <a:sym typeface="Comfortaa"/>
            </a:endParaRPr>
          </a:p>
          <a:p>
            <a:pPr indent="0" lvl="0" marL="0" rtl="0" algn="ctr">
              <a:spcBef>
                <a:spcPts val="0"/>
              </a:spcBef>
              <a:spcAft>
                <a:spcPts val="0"/>
              </a:spcAft>
              <a:buNone/>
            </a:pPr>
            <a:r>
              <a:rPr b="1" lang="en" sz="1600">
                <a:solidFill>
                  <a:schemeClr val="dk1"/>
                </a:solidFill>
                <a:latin typeface="Comfortaa"/>
                <a:ea typeface="Comfortaa"/>
                <a:cs typeface="Comfortaa"/>
                <a:sym typeface="Comfortaa"/>
              </a:rPr>
              <a:t>Prof Dr. P. Uma Maheswari</a:t>
            </a:r>
            <a:endParaRPr b="1" sz="1600">
              <a:solidFill>
                <a:schemeClr val="dk1"/>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SUMMARY OF ISSUES IN LITERATURE SURVEY</a:t>
            </a:r>
            <a:endParaRPr b="1" sz="1600">
              <a:solidFill>
                <a:srgbClr val="783F04"/>
              </a:solidFill>
              <a:latin typeface="Comfortaa"/>
              <a:ea typeface="Comfortaa"/>
              <a:cs typeface="Comfortaa"/>
              <a:sym typeface="Comfortaa"/>
            </a:endParaRPr>
          </a:p>
        </p:txBody>
      </p:sp>
      <p:sp>
        <p:nvSpPr>
          <p:cNvPr id="119" name="Google Shape;119;p22"/>
          <p:cNvSpPr txBox="1"/>
          <p:nvPr/>
        </p:nvSpPr>
        <p:spPr>
          <a:xfrm>
            <a:off x="180000" y="605550"/>
            <a:ext cx="8784000" cy="447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mfortaa Medium"/>
                <a:ea typeface="Comfortaa Medium"/>
                <a:cs typeface="Comfortaa Medium"/>
                <a:sym typeface="Comfortaa Medium"/>
              </a:rPr>
              <a:t>The U-Net model with auxiliary loss function proposed in [1] has aided in network convergence, however the </a:t>
            </a:r>
            <a:r>
              <a:rPr lang="en" sz="1100">
                <a:solidFill>
                  <a:schemeClr val="dk1"/>
                </a:solidFill>
                <a:latin typeface="Comfortaa Medium"/>
                <a:ea typeface="Comfortaa Medium"/>
                <a:cs typeface="Comfortaa Medium"/>
                <a:sym typeface="Comfortaa Medium"/>
              </a:rPr>
              <a:t>segmentation of middle parts in buildings are misaligned and the bulges on the boundaries are lost. One major issue is that the algorithm performs well only in one subset (countryside and forest) but not in another.  The authors of [2] have employed a CNN based solar PV panel detection but this did not result in efficient segmentation of solar panels. Because some solar panels resemble roof tops, poor quality satellite pictures taken from Google Maps have led to erroneous classification and there is no validation on the dataset. In [3], the Mask-RCNN method is used for feature extraction and is able to efficiently extract detached houses in aerial imagery. However, building edges are not effectively demarcated, as a result of the short training dataset, which has resulted in low accuracy and precision compared to other SOTA models. [4] uses a combination of image processing techniques, including Adaptive Edge Detection and contours, to segment out rooftop boundaries. Because Google Maps India's satellite resolution is so low, the edges aren't fully identified, and there are outliers plotting solar panels outside of the building's rooftop area. An investigative analysis is made with the shallow CNN model developed by authors of [5] and other pre-trained models like VGG16, ResNet50. As the roof images were clipped automatically from orthophotos, there are few buildings with overlap. Half-hip roofs are not classified properly and F1 score obtained for them is very low.  The authors haven't experimented with alternate hyperparameter tweaking for the shallow CNN architecture, which is a serious flaw. ICTNet, a novel framework developed in [6], leverages border localization for classification and reconstruction of buildings. The main limitation here is that there is no loss function for the reconstruction accuracy. Furthermore, due to the fact that ground truth photos used for training contain mistakes and are manually generated, there is a large variance in per-building IoU. Training the model requires extensive hardware specifications and high RAM. In [7], SOTA model (DeepSolar) is used for segmentation along with LBP (Local Binary Pattern) for texture feature extraction. The major drawback is that lighting conditions caused distinct colour clustering groups in PV/Non-PV colour clustering, resulting in misclassification along with IOU being less than the acceptable range (0.5) for 1.2m resolution images.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nvSpPr>
        <p:spPr>
          <a:xfrm>
            <a:off x="1157550" y="2606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PROPOSED SYSTEM</a:t>
            </a:r>
            <a:endParaRPr b="1" sz="1600">
              <a:solidFill>
                <a:srgbClr val="783F04"/>
              </a:solidFill>
              <a:latin typeface="Comfortaa"/>
              <a:ea typeface="Comfortaa"/>
              <a:cs typeface="Comfortaa"/>
              <a:sym typeface="Comfortaa"/>
            </a:endParaRPr>
          </a:p>
        </p:txBody>
      </p:sp>
      <p:sp>
        <p:nvSpPr>
          <p:cNvPr id="125" name="Google Shape;125;p23"/>
          <p:cNvSpPr txBox="1"/>
          <p:nvPr/>
        </p:nvSpPr>
        <p:spPr>
          <a:xfrm>
            <a:off x="955725" y="1033925"/>
            <a:ext cx="6889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Medium"/>
                <a:ea typeface="Comfortaa Medium"/>
                <a:cs typeface="Comfortaa Medium"/>
                <a:sym typeface="Comfortaa Medium"/>
              </a:rPr>
              <a:t>Our proposed system aims to do the following:</a:t>
            </a:r>
            <a:endParaRPr>
              <a:latin typeface="Comfortaa Medium"/>
              <a:ea typeface="Comfortaa Medium"/>
              <a:cs typeface="Comfortaa Medium"/>
              <a:sym typeface="Comfortaa Medium"/>
            </a:endParaRPr>
          </a:p>
          <a:p>
            <a:pPr indent="0" lvl="0" marL="0" rtl="0" algn="l">
              <a:spcBef>
                <a:spcPts val="0"/>
              </a:spcBef>
              <a:spcAft>
                <a:spcPts val="0"/>
              </a:spcAft>
              <a:buNone/>
            </a:pPr>
            <a:r>
              <a:t/>
            </a:r>
            <a:endParaRPr>
              <a:latin typeface="Comfortaa Medium"/>
              <a:ea typeface="Comfortaa Medium"/>
              <a:cs typeface="Comfortaa Medium"/>
              <a:sym typeface="Comfortaa Medium"/>
            </a:endParaRPr>
          </a:p>
          <a:p>
            <a:pPr indent="-317500" lvl="0" marL="457200" rtl="0" algn="l">
              <a:spcBef>
                <a:spcPts val="0"/>
              </a:spcBef>
              <a:spcAft>
                <a:spcPts val="0"/>
              </a:spcAft>
              <a:buSzPts val="1400"/>
              <a:buFont typeface="Comfortaa Medium"/>
              <a:buChar char="★"/>
            </a:pPr>
            <a:r>
              <a:rPr lang="en">
                <a:latin typeface="Comfortaa Medium"/>
                <a:ea typeface="Comfortaa Medium"/>
                <a:cs typeface="Comfortaa Medium"/>
                <a:sym typeface="Comfortaa Medium"/>
              </a:rPr>
              <a:t>Use SOTA MultiRes UNet to perform building segmentation and extraction on AIRS dataset.</a:t>
            </a:r>
            <a:endParaRPr>
              <a:latin typeface="Comfortaa Medium"/>
              <a:ea typeface="Comfortaa Medium"/>
              <a:cs typeface="Comfortaa Medium"/>
              <a:sym typeface="Comfortaa Medium"/>
            </a:endParaRPr>
          </a:p>
          <a:p>
            <a:pPr indent="0" lvl="0" marL="457200" rtl="0" algn="l">
              <a:spcBef>
                <a:spcPts val="0"/>
              </a:spcBef>
              <a:spcAft>
                <a:spcPts val="0"/>
              </a:spcAft>
              <a:buNone/>
            </a:pPr>
            <a:r>
              <a:t/>
            </a:r>
            <a:endParaRPr>
              <a:latin typeface="Comfortaa Medium"/>
              <a:ea typeface="Comfortaa Medium"/>
              <a:cs typeface="Comfortaa Medium"/>
              <a:sym typeface="Comfortaa Medium"/>
            </a:endParaRPr>
          </a:p>
          <a:p>
            <a:pPr indent="-317500" lvl="0" marL="457200" rtl="0" algn="l">
              <a:spcBef>
                <a:spcPts val="0"/>
              </a:spcBef>
              <a:spcAft>
                <a:spcPts val="0"/>
              </a:spcAft>
              <a:buSzPts val="1400"/>
              <a:buFont typeface="Comfortaa Medium"/>
              <a:buChar char="★"/>
            </a:pPr>
            <a:r>
              <a:rPr lang="en">
                <a:latin typeface="Comfortaa Medium"/>
                <a:ea typeface="Comfortaa Medium"/>
                <a:cs typeface="Comfortaa Medium"/>
                <a:sym typeface="Comfortaa Medium"/>
              </a:rPr>
              <a:t>Train different classifier models to classify the different type of roofs.</a:t>
            </a:r>
            <a:endParaRPr>
              <a:latin typeface="Comfortaa Medium"/>
              <a:ea typeface="Comfortaa Medium"/>
              <a:cs typeface="Comfortaa Medium"/>
              <a:sym typeface="Comfortaa Medium"/>
            </a:endParaRPr>
          </a:p>
          <a:p>
            <a:pPr indent="0" lvl="0" marL="457200" rtl="0" algn="l">
              <a:spcBef>
                <a:spcPts val="0"/>
              </a:spcBef>
              <a:spcAft>
                <a:spcPts val="0"/>
              </a:spcAft>
              <a:buNone/>
            </a:pPr>
            <a:r>
              <a:t/>
            </a:r>
            <a:endParaRPr>
              <a:latin typeface="Comfortaa Medium"/>
              <a:ea typeface="Comfortaa Medium"/>
              <a:cs typeface="Comfortaa Medium"/>
              <a:sym typeface="Comfortaa Medium"/>
            </a:endParaRPr>
          </a:p>
          <a:p>
            <a:pPr indent="-317500" lvl="0" marL="457200" rtl="0" algn="l">
              <a:spcBef>
                <a:spcPts val="0"/>
              </a:spcBef>
              <a:spcAft>
                <a:spcPts val="0"/>
              </a:spcAft>
              <a:buSzPts val="1400"/>
              <a:buFont typeface="Comfortaa Medium"/>
              <a:buChar char="★"/>
            </a:pPr>
            <a:r>
              <a:rPr lang="en">
                <a:latin typeface="Comfortaa Medium"/>
                <a:ea typeface="Comfortaa Medium"/>
                <a:cs typeface="Comfortaa Medium"/>
                <a:sym typeface="Comfortaa Medium"/>
              </a:rPr>
              <a:t>Mark boundaries on rooftops using edge detection algorithms.</a:t>
            </a:r>
            <a:endParaRPr>
              <a:latin typeface="Comfortaa Medium"/>
              <a:ea typeface="Comfortaa Medium"/>
              <a:cs typeface="Comfortaa Medium"/>
              <a:sym typeface="Comfortaa Medium"/>
            </a:endParaRPr>
          </a:p>
          <a:p>
            <a:pPr indent="0" lvl="0" marL="457200" rtl="0" algn="l">
              <a:spcBef>
                <a:spcPts val="0"/>
              </a:spcBef>
              <a:spcAft>
                <a:spcPts val="0"/>
              </a:spcAft>
              <a:buNone/>
            </a:pPr>
            <a:r>
              <a:t/>
            </a:r>
            <a:endParaRPr>
              <a:latin typeface="Comfortaa Medium"/>
              <a:ea typeface="Comfortaa Medium"/>
              <a:cs typeface="Comfortaa Medium"/>
              <a:sym typeface="Comfortaa Medium"/>
            </a:endParaRPr>
          </a:p>
          <a:p>
            <a:pPr indent="-317500" lvl="0" marL="457200" rtl="0" algn="l">
              <a:spcBef>
                <a:spcPts val="0"/>
              </a:spcBef>
              <a:spcAft>
                <a:spcPts val="0"/>
              </a:spcAft>
              <a:buSzPts val="1400"/>
              <a:buFont typeface="Comfortaa Medium"/>
              <a:buChar char="★"/>
            </a:pPr>
            <a:r>
              <a:rPr lang="en">
                <a:latin typeface="Comfortaa Medium"/>
                <a:ea typeface="Comfortaa Medium"/>
                <a:cs typeface="Comfortaa Medium"/>
                <a:sym typeface="Comfortaa Medium"/>
              </a:rPr>
              <a:t>Guesstimate the no of panels that can be fitted based on the type of roof.</a:t>
            </a:r>
            <a:endParaRPr>
              <a:latin typeface="Comfortaa Medium"/>
              <a:ea typeface="Comfortaa Medium"/>
              <a:cs typeface="Comfortaa Medium"/>
              <a:sym typeface="Comfortaa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nvSpPr>
        <p:spPr>
          <a:xfrm>
            <a:off x="1398800" y="11295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OVERALL </a:t>
            </a:r>
            <a:r>
              <a:rPr b="1" lang="en" sz="1600">
                <a:solidFill>
                  <a:srgbClr val="783F04"/>
                </a:solidFill>
                <a:latin typeface="Comfortaa"/>
                <a:ea typeface="Comfortaa"/>
                <a:cs typeface="Comfortaa"/>
                <a:sym typeface="Comfortaa"/>
              </a:rPr>
              <a:t>ARCHITECTURE</a:t>
            </a:r>
            <a:endParaRPr b="1" sz="1600">
              <a:solidFill>
                <a:srgbClr val="783F04"/>
              </a:solidFill>
              <a:latin typeface="Comfortaa"/>
              <a:ea typeface="Comfortaa"/>
              <a:cs typeface="Comfortaa"/>
              <a:sym typeface="Comfortaa"/>
            </a:endParaRPr>
          </a:p>
        </p:txBody>
      </p:sp>
      <p:pic>
        <p:nvPicPr>
          <p:cNvPr id="131" name="Google Shape;131;p24"/>
          <p:cNvPicPr preferRelativeResize="0"/>
          <p:nvPr/>
        </p:nvPicPr>
        <p:blipFill>
          <a:blip r:embed="rId3">
            <a:alphaModFix/>
          </a:blip>
          <a:stretch>
            <a:fillRect/>
          </a:stretch>
        </p:blipFill>
        <p:spPr>
          <a:xfrm>
            <a:off x="920975" y="544050"/>
            <a:ext cx="7979699" cy="4852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721625" y="666375"/>
            <a:ext cx="7596600" cy="7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800" u="sng">
                <a:solidFill>
                  <a:srgbClr val="783F04"/>
                </a:solidFill>
                <a:latin typeface="Comfortaa"/>
                <a:ea typeface="Comfortaa"/>
                <a:cs typeface="Comfortaa"/>
                <a:sym typeface="Comfortaa"/>
              </a:rPr>
              <a:t>1st Review Comments</a:t>
            </a:r>
            <a:endParaRPr b="1" sz="1800" u="sng">
              <a:solidFill>
                <a:srgbClr val="783F04"/>
              </a:solidFill>
              <a:latin typeface="Comfortaa"/>
              <a:ea typeface="Comfortaa"/>
              <a:cs typeface="Comfortaa"/>
              <a:sym typeface="Comfortaa"/>
            </a:endParaRPr>
          </a:p>
        </p:txBody>
      </p:sp>
      <p:sp>
        <p:nvSpPr>
          <p:cNvPr id="137" name="Google Shape;137;p25"/>
          <p:cNvSpPr txBox="1"/>
          <p:nvPr/>
        </p:nvSpPr>
        <p:spPr>
          <a:xfrm>
            <a:off x="1193400" y="1705750"/>
            <a:ext cx="6757200" cy="15099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1200"/>
              </a:spcBef>
              <a:spcAft>
                <a:spcPts val="0"/>
              </a:spcAft>
              <a:buClr>
                <a:schemeClr val="dk1"/>
              </a:buClr>
              <a:buSzPts val="1400"/>
              <a:buFont typeface="Comfortaa Medium"/>
              <a:buChar char="★"/>
            </a:pPr>
            <a:r>
              <a:rPr lang="en">
                <a:solidFill>
                  <a:schemeClr val="dk1"/>
                </a:solidFill>
                <a:latin typeface="Comfortaa Medium"/>
                <a:ea typeface="Comfortaa Medium"/>
                <a:cs typeface="Comfortaa Medium"/>
                <a:sym typeface="Comfortaa Medium"/>
              </a:rPr>
              <a:t>Validation for roof types of AIRS dataset for classification.</a:t>
            </a:r>
            <a:endParaRPr>
              <a:solidFill>
                <a:schemeClr val="dk1"/>
              </a:solidFill>
              <a:latin typeface="Comfortaa Medium"/>
              <a:ea typeface="Comfortaa Medium"/>
              <a:cs typeface="Comfortaa Medium"/>
              <a:sym typeface="Comfortaa Medium"/>
            </a:endParaRPr>
          </a:p>
          <a:p>
            <a:pPr indent="-317500" lvl="0" marL="457200" rtl="0" algn="l">
              <a:lnSpc>
                <a:spcPct val="200000"/>
              </a:lnSpc>
              <a:spcBef>
                <a:spcPts val="0"/>
              </a:spcBef>
              <a:spcAft>
                <a:spcPts val="0"/>
              </a:spcAft>
              <a:buClr>
                <a:schemeClr val="dk1"/>
              </a:buClr>
              <a:buSzPts val="1400"/>
              <a:buFont typeface="Comfortaa Medium"/>
              <a:buChar char="★"/>
            </a:pPr>
            <a:r>
              <a:rPr lang="en">
                <a:solidFill>
                  <a:schemeClr val="dk1"/>
                </a:solidFill>
                <a:latin typeface="Comfortaa Medium"/>
                <a:ea typeface="Comfortaa Medium"/>
                <a:cs typeface="Comfortaa Medium"/>
                <a:sym typeface="Comfortaa Medium"/>
              </a:rPr>
              <a:t>Validation for 3rd module (PV module fitting).</a:t>
            </a:r>
            <a:endParaRPr>
              <a:solidFill>
                <a:schemeClr val="dk1"/>
              </a:solidFill>
              <a:latin typeface="Comfortaa Medium"/>
              <a:ea typeface="Comfortaa Medium"/>
              <a:cs typeface="Comfortaa Medium"/>
              <a:sym typeface="Comfortaa Medium"/>
            </a:endParaRPr>
          </a:p>
          <a:p>
            <a:pPr indent="-317500" lvl="0" marL="457200" rtl="0" algn="l">
              <a:lnSpc>
                <a:spcPct val="115000"/>
              </a:lnSpc>
              <a:spcBef>
                <a:spcPts val="0"/>
              </a:spcBef>
              <a:spcAft>
                <a:spcPts val="0"/>
              </a:spcAft>
              <a:buClr>
                <a:schemeClr val="dk1"/>
              </a:buClr>
              <a:buSzPts val="1400"/>
              <a:buFont typeface="Comfortaa Medium"/>
              <a:buChar char="★"/>
            </a:pPr>
            <a:r>
              <a:rPr lang="en">
                <a:solidFill>
                  <a:schemeClr val="dk1"/>
                </a:solidFill>
                <a:latin typeface="Comfortaa Medium"/>
                <a:ea typeface="Comfortaa Medium"/>
                <a:cs typeface="Comfortaa Medium"/>
                <a:sym typeface="Comfortaa Medium"/>
              </a:rPr>
              <a:t>Analyse time taken to run all models for classification of roof types.</a:t>
            </a:r>
            <a:endParaRPr>
              <a:solidFill>
                <a:schemeClr val="dk1"/>
              </a:solidFill>
              <a:latin typeface="Comfortaa Medium"/>
              <a:ea typeface="Comfortaa Medium"/>
              <a:cs typeface="Comfortaa Medium"/>
              <a:sym typeface="Comfortaa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nvSpPr>
        <p:spPr>
          <a:xfrm>
            <a:off x="846000" y="917100"/>
            <a:ext cx="7590300" cy="380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Medium"/>
                <a:ea typeface="Comfortaa Medium"/>
                <a:cs typeface="Comfortaa Medium"/>
                <a:sym typeface="Comfortaa Medium"/>
              </a:rPr>
              <a:t>The above block diagram gives a high level overview on the 3 modules.</a:t>
            </a:r>
            <a:endParaRPr>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a:solidFill>
                  <a:schemeClr val="dk1"/>
                </a:solidFill>
                <a:latin typeface="Comfortaa Medium"/>
                <a:ea typeface="Comfortaa Medium"/>
                <a:cs typeface="Comfortaa Medium"/>
                <a:sym typeface="Comfortaa Medium"/>
              </a:rPr>
              <a:t>To begin, our proposed system includes two pre-processing steps. After that, the model is trained using the MultiRes UNet architecture. MultiRes UNet is chosen here as it has provided great results with image segmentation in previous works. Following this, we perform background subtraction by drawing bounding boxes to extract the rooftops.</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a:solidFill>
                  <a:schemeClr val="dk1"/>
                </a:solidFill>
                <a:latin typeface="Comfortaa Medium"/>
                <a:ea typeface="Comfortaa Medium"/>
                <a:cs typeface="Comfortaa Medium"/>
                <a:sym typeface="Comfortaa Medium"/>
              </a:rPr>
              <a:t>We manually label the extracted rooftops into different classes which are then fed to three different models and a comparative analysis is made. Following that, edge detection of rooftops takes place to mark boundaries on rooftops.</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a:solidFill>
                  <a:schemeClr val="dk1"/>
                </a:solidFill>
                <a:latin typeface="Comfortaa Medium"/>
                <a:ea typeface="Comfortaa Medium"/>
                <a:cs typeface="Comfortaa Medium"/>
                <a:sym typeface="Comfortaa Medium"/>
              </a:rPr>
              <a:t>The final module resorts to providing a guesstimate of the number of PV panels that can be fitted in the given rooftop which is achieved by the maximum fitting algorithm.</a:t>
            </a:r>
            <a:endParaRPr>
              <a:solidFill>
                <a:schemeClr val="dk1"/>
              </a:solidFill>
              <a:latin typeface="Comfortaa Medium"/>
              <a:ea typeface="Comfortaa Medium"/>
              <a:cs typeface="Comfortaa Medium"/>
              <a:sym typeface="Comfortaa Medium"/>
            </a:endParaRPr>
          </a:p>
        </p:txBody>
      </p:sp>
      <p:sp>
        <p:nvSpPr>
          <p:cNvPr id="143" name="Google Shape;143;p26"/>
          <p:cNvSpPr txBox="1"/>
          <p:nvPr/>
        </p:nvSpPr>
        <p:spPr>
          <a:xfrm>
            <a:off x="1398800" y="21720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OVERALL ARCHITECTURE</a:t>
            </a:r>
            <a:endParaRPr b="1" sz="1600">
              <a:solidFill>
                <a:srgbClr val="783F04"/>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nvSpPr>
        <p:spPr>
          <a:xfrm>
            <a:off x="1398800" y="373600"/>
            <a:ext cx="660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LIST OF MODULES</a:t>
            </a:r>
            <a:endParaRPr b="1" sz="1600">
              <a:solidFill>
                <a:srgbClr val="783F04"/>
              </a:solidFill>
              <a:latin typeface="Comfortaa"/>
              <a:ea typeface="Comfortaa"/>
              <a:cs typeface="Comfortaa"/>
              <a:sym typeface="Comfortaa"/>
            </a:endParaRPr>
          </a:p>
        </p:txBody>
      </p:sp>
      <p:sp>
        <p:nvSpPr>
          <p:cNvPr id="149" name="Google Shape;149;p27"/>
          <p:cNvSpPr txBox="1"/>
          <p:nvPr/>
        </p:nvSpPr>
        <p:spPr>
          <a:xfrm>
            <a:off x="1442275" y="1303275"/>
            <a:ext cx="6122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Comfortaa"/>
                <a:ea typeface="Comfortaa"/>
                <a:cs typeface="Comfortaa"/>
                <a:sym typeface="Comfortaa"/>
              </a:rPr>
              <a:t>MODULE 1: BUILDING DETECTION</a:t>
            </a:r>
            <a:endParaRPr b="1" sz="1500">
              <a:latin typeface="Comfortaa"/>
              <a:ea typeface="Comfortaa"/>
              <a:cs typeface="Comfortaa"/>
              <a:sym typeface="Comfortaa"/>
            </a:endParaRPr>
          </a:p>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MODULE II: ROOF TYPE CLASSIFICATION AND BOUNDARY DETECTION</a:t>
            </a:r>
            <a:endParaRPr b="1" sz="1500">
              <a:latin typeface="Comfortaa"/>
              <a:ea typeface="Comfortaa"/>
              <a:cs typeface="Comfortaa"/>
              <a:sym typeface="Comfortaa"/>
            </a:endParaRPr>
          </a:p>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MODULE III: MAXIMAL FITTING ALGORITHM</a:t>
            </a:r>
            <a:endParaRPr b="1" sz="15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783F04"/>
                </a:solidFill>
                <a:latin typeface="Comfortaa"/>
                <a:ea typeface="Comfortaa"/>
                <a:cs typeface="Comfortaa"/>
                <a:sym typeface="Comfortaa"/>
              </a:rPr>
              <a:t>MODULE DESIGN</a:t>
            </a:r>
            <a:endParaRPr b="1" sz="1600">
              <a:solidFill>
                <a:srgbClr val="783F04"/>
              </a:solidFill>
              <a:latin typeface="Comfortaa"/>
              <a:ea typeface="Comfortaa"/>
              <a:cs typeface="Comfortaa"/>
              <a:sym typeface="Comfortaa"/>
            </a:endParaRPr>
          </a:p>
        </p:txBody>
      </p:sp>
      <p:sp>
        <p:nvSpPr>
          <p:cNvPr id="155" name="Google Shape;155;p28"/>
          <p:cNvSpPr txBox="1"/>
          <p:nvPr/>
        </p:nvSpPr>
        <p:spPr>
          <a:xfrm>
            <a:off x="338825" y="771050"/>
            <a:ext cx="50826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783F04"/>
                </a:solidFill>
                <a:latin typeface="Comfortaa"/>
                <a:ea typeface="Comfortaa"/>
                <a:cs typeface="Comfortaa"/>
                <a:sym typeface="Comfortaa"/>
              </a:rPr>
              <a:t>MODULE I: BUILDING DETECTION</a:t>
            </a:r>
            <a:endParaRPr b="1"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sz="1300">
                <a:solidFill>
                  <a:srgbClr val="783F04"/>
                </a:solidFill>
                <a:latin typeface="Comfortaa"/>
                <a:ea typeface="Comfortaa"/>
                <a:cs typeface="Comfortaa"/>
                <a:sym typeface="Comfortaa"/>
              </a:rPr>
              <a:t>INPUT:</a:t>
            </a:r>
            <a:r>
              <a:rPr b="1" lang="en" sz="1300">
                <a:latin typeface="Times New Roman"/>
                <a:ea typeface="Times New Roman"/>
                <a:cs typeface="Times New Roman"/>
                <a:sym typeface="Times New Roman"/>
              </a:rPr>
              <a:t> </a:t>
            </a:r>
            <a:r>
              <a:rPr b="1" lang="en" sz="1300">
                <a:latin typeface="Comfortaa"/>
                <a:ea typeface="Comfortaa"/>
                <a:cs typeface="Comfortaa"/>
                <a:sym typeface="Comfortaa"/>
              </a:rPr>
              <a:t>AIRS Dataset </a:t>
            </a:r>
            <a:endParaRPr b="1" sz="1300">
              <a:latin typeface="Comfortaa"/>
              <a:ea typeface="Comfortaa"/>
              <a:cs typeface="Comfortaa"/>
              <a:sym typeface="Comfortaa"/>
            </a:endParaRPr>
          </a:p>
          <a:p>
            <a:pPr indent="0" lvl="0" marL="0" rtl="0" algn="l">
              <a:spcBef>
                <a:spcPts val="0"/>
              </a:spcBef>
              <a:spcAft>
                <a:spcPts val="0"/>
              </a:spcAft>
              <a:buNone/>
            </a:pPr>
            <a:r>
              <a:rPr b="1" lang="en" sz="1300">
                <a:solidFill>
                  <a:srgbClr val="783F04"/>
                </a:solidFill>
                <a:latin typeface="Comfortaa"/>
                <a:ea typeface="Comfortaa"/>
                <a:cs typeface="Comfortaa"/>
                <a:sym typeface="Comfortaa"/>
              </a:rPr>
              <a:t>OUTPUT:</a:t>
            </a:r>
            <a:r>
              <a:rPr b="1" lang="en" sz="1300">
                <a:latin typeface="Times New Roman"/>
                <a:ea typeface="Times New Roman"/>
                <a:cs typeface="Times New Roman"/>
                <a:sym typeface="Times New Roman"/>
              </a:rPr>
              <a:t> </a:t>
            </a:r>
            <a:r>
              <a:rPr b="1" lang="en" sz="1300">
                <a:latin typeface="Comfortaa"/>
                <a:ea typeface="Comfortaa"/>
                <a:cs typeface="Comfortaa"/>
                <a:sym typeface="Comfortaa"/>
              </a:rPr>
              <a:t>Rooftops of different buildings</a:t>
            </a:r>
            <a:endParaRPr b="1" sz="1300">
              <a:latin typeface="Comfortaa"/>
              <a:ea typeface="Comfortaa"/>
              <a:cs typeface="Comfortaa"/>
              <a:sym typeface="Comfortaa"/>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first step involves </a:t>
            </a:r>
            <a:r>
              <a:rPr b="1" lang="en" sz="1100">
                <a:latin typeface="Comfortaa"/>
                <a:ea typeface="Comfortaa"/>
                <a:cs typeface="Comfortaa"/>
                <a:sym typeface="Comfortaa"/>
              </a:rPr>
              <a:t>pre-processing</a:t>
            </a:r>
            <a:r>
              <a:rPr lang="en" sz="1100">
                <a:latin typeface="Comfortaa Medium"/>
                <a:ea typeface="Comfortaa Medium"/>
                <a:cs typeface="Comfortaa Medium"/>
                <a:sym typeface="Comfortaa Medium"/>
              </a:rPr>
              <a:t> with clipping of large aerial images into smaller tiles and performing resizing and normalization.</a:t>
            </a:r>
            <a:endParaRPr sz="1100">
              <a:latin typeface="Comfortaa Medium"/>
              <a:ea typeface="Comfortaa Medium"/>
              <a:cs typeface="Comfortaa Medium"/>
              <a:sym typeface="Comfortaa Medium"/>
            </a:endParaRPr>
          </a:p>
          <a:p>
            <a:pPr indent="0" lvl="0" marL="457200" rtl="0" algn="l">
              <a:spcBef>
                <a:spcPts val="0"/>
              </a:spcBef>
              <a:spcAft>
                <a:spcPts val="0"/>
              </a:spcAft>
              <a:buNone/>
            </a:pPr>
            <a:r>
              <a:rPr b="1" lang="en" sz="1100">
                <a:latin typeface="Comfortaa"/>
                <a:ea typeface="Comfortaa"/>
                <a:cs typeface="Comfortaa"/>
                <a:sym typeface="Comfortaa"/>
              </a:rPr>
              <a:t>Input: Aerial images .</a:t>
            </a:r>
            <a:endParaRPr b="1" sz="1100">
              <a:latin typeface="Comfortaa"/>
              <a:ea typeface="Comfortaa"/>
              <a:cs typeface="Comfortaa"/>
              <a:sym typeface="Comfortaa"/>
            </a:endParaRPr>
          </a:p>
          <a:p>
            <a:pPr indent="0" lvl="0" marL="457200" rtl="0" algn="l">
              <a:spcBef>
                <a:spcPts val="0"/>
              </a:spcBef>
              <a:spcAft>
                <a:spcPts val="0"/>
              </a:spcAft>
              <a:buNone/>
            </a:pPr>
            <a:r>
              <a:rPr b="1" lang="en" sz="1100">
                <a:latin typeface="Comfortaa"/>
                <a:ea typeface="Comfortaa"/>
                <a:cs typeface="Comfortaa"/>
                <a:sym typeface="Comfortaa"/>
              </a:rPr>
              <a:t>Output: Smaller patches of normalized images.</a:t>
            </a: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Following this, the </a:t>
            </a:r>
            <a:r>
              <a:rPr b="1" lang="en" sz="1100">
                <a:latin typeface="Comfortaa"/>
                <a:ea typeface="Comfortaa"/>
                <a:cs typeface="Comfortaa"/>
                <a:sym typeface="Comfortaa"/>
              </a:rPr>
              <a:t>MultiRes UNet architecture</a:t>
            </a:r>
            <a:r>
              <a:rPr lang="en" sz="1100">
                <a:latin typeface="Comfortaa Medium"/>
                <a:ea typeface="Comfortaa Medium"/>
                <a:cs typeface="Comfortaa Medium"/>
                <a:sym typeface="Comfortaa Medium"/>
              </a:rPr>
              <a:t> is implemented.</a:t>
            </a:r>
            <a:endParaRPr sz="1100">
              <a:latin typeface="Comfortaa Medium"/>
              <a:ea typeface="Comfortaa Medium"/>
              <a:cs typeface="Comfortaa Medium"/>
              <a:sym typeface="Comfortaa Medium"/>
            </a:endParaRPr>
          </a:p>
          <a:p>
            <a:pPr indent="0" lvl="0" marL="457200" rtl="0" algn="l">
              <a:spcBef>
                <a:spcPts val="0"/>
              </a:spcBef>
              <a:spcAft>
                <a:spcPts val="0"/>
              </a:spcAft>
              <a:buNone/>
            </a:pPr>
            <a:r>
              <a:rPr b="1" lang="en" sz="1100">
                <a:latin typeface="Comfortaa"/>
                <a:ea typeface="Comfortaa"/>
                <a:cs typeface="Comfortaa"/>
                <a:sym typeface="Comfortaa"/>
              </a:rPr>
              <a:t>Input: Ground truth mask patches and aerial image patches for training.</a:t>
            </a:r>
            <a:endParaRPr b="1" sz="1100">
              <a:latin typeface="Comfortaa"/>
              <a:ea typeface="Comfortaa"/>
              <a:cs typeface="Comfortaa"/>
              <a:sym typeface="Comfortaa"/>
            </a:endParaRPr>
          </a:p>
          <a:p>
            <a:pPr indent="0" lvl="0" marL="457200" rtl="0" algn="l">
              <a:spcBef>
                <a:spcPts val="0"/>
              </a:spcBef>
              <a:spcAft>
                <a:spcPts val="0"/>
              </a:spcAft>
              <a:buNone/>
            </a:pPr>
            <a:r>
              <a:rPr b="1" lang="en" sz="1100">
                <a:latin typeface="Comfortaa"/>
                <a:ea typeface="Comfortaa"/>
                <a:cs typeface="Comfortaa"/>
                <a:sym typeface="Comfortaa"/>
              </a:rPr>
              <a:t>Output: Trained model with binary mask for buildings</a:t>
            </a:r>
            <a:endParaRPr b="1" sz="1100">
              <a:latin typeface="Comfortaa"/>
              <a:ea typeface="Comfortaa"/>
              <a:cs typeface="Comfortaa"/>
              <a:sym typeface="Comfortaa"/>
            </a:endParaRPr>
          </a:p>
          <a:p>
            <a:pPr indent="0" lvl="0" marL="45720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final step involves </a:t>
            </a:r>
            <a:r>
              <a:rPr b="1" lang="en" sz="1100">
                <a:latin typeface="Comfortaa"/>
                <a:ea typeface="Comfortaa"/>
                <a:cs typeface="Comfortaa"/>
                <a:sym typeface="Comfortaa"/>
              </a:rPr>
              <a:t>background subtraction</a:t>
            </a:r>
            <a:r>
              <a:rPr lang="en" sz="1100">
                <a:latin typeface="Comfortaa Medium"/>
                <a:ea typeface="Comfortaa Medium"/>
                <a:cs typeface="Comfortaa Medium"/>
                <a:sym typeface="Comfortaa Medium"/>
              </a:rPr>
              <a:t>.</a:t>
            </a:r>
            <a:endParaRPr sz="1100">
              <a:latin typeface="Comfortaa Medium"/>
              <a:ea typeface="Comfortaa Medium"/>
              <a:cs typeface="Comfortaa Medium"/>
              <a:sym typeface="Comfortaa Medium"/>
            </a:endParaRPr>
          </a:p>
          <a:p>
            <a:pPr indent="457200" lvl="0" marL="0" rtl="0" algn="l">
              <a:spcBef>
                <a:spcPts val="0"/>
              </a:spcBef>
              <a:spcAft>
                <a:spcPts val="0"/>
              </a:spcAft>
              <a:buNone/>
            </a:pPr>
            <a:r>
              <a:rPr lang="en" sz="1100">
                <a:latin typeface="Comfortaa Medium"/>
                <a:ea typeface="Comfortaa Medium"/>
                <a:cs typeface="Comfortaa Medium"/>
                <a:sym typeface="Comfortaa Medium"/>
              </a:rPr>
              <a:t>I</a:t>
            </a:r>
            <a:r>
              <a:rPr b="1" lang="en" sz="1100">
                <a:latin typeface="Comfortaa"/>
                <a:ea typeface="Comfortaa"/>
                <a:cs typeface="Comfortaa"/>
                <a:sym typeface="Comfortaa"/>
              </a:rPr>
              <a:t>nput: Binary mask of buildings.</a:t>
            </a:r>
            <a:endParaRPr b="1" sz="1100">
              <a:latin typeface="Comfortaa"/>
              <a:ea typeface="Comfortaa"/>
              <a:cs typeface="Comfortaa"/>
              <a:sym typeface="Comfortaa"/>
            </a:endParaRPr>
          </a:p>
          <a:p>
            <a:pPr indent="0" lvl="0" marL="0" rtl="0" algn="l">
              <a:spcBef>
                <a:spcPts val="0"/>
              </a:spcBef>
              <a:spcAft>
                <a:spcPts val="0"/>
              </a:spcAft>
              <a:buNone/>
            </a:pPr>
            <a:r>
              <a:rPr b="1" lang="en" sz="1100">
                <a:latin typeface="Comfortaa"/>
                <a:ea typeface="Comfortaa"/>
                <a:cs typeface="Comfortaa"/>
                <a:sym typeface="Comfortaa"/>
              </a:rPr>
              <a:t>	Output: Rooftops of different buildings.</a:t>
            </a:r>
            <a:endParaRPr b="1" sz="1100">
              <a:latin typeface="Comfortaa"/>
              <a:ea typeface="Comfortaa"/>
              <a:cs typeface="Comfortaa"/>
              <a:sym typeface="Comfortaa"/>
            </a:endParaRPr>
          </a:p>
        </p:txBody>
      </p:sp>
      <p:pic>
        <p:nvPicPr>
          <p:cNvPr id="156" name="Google Shape;156;p28"/>
          <p:cNvPicPr preferRelativeResize="0"/>
          <p:nvPr/>
        </p:nvPicPr>
        <p:blipFill>
          <a:blip r:embed="rId3">
            <a:alphaModFix/>
          </a:blip>
          <a:stretch>
            <a:fillRect/>
          </a:stretch>
        </p:blipFill>
        <p:spPr>
          <a:xfrm>
            <a:off x="5513175" y="152400"/>
            <a:ext cx="3218600"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nvSpPr>
        <p:spPr>
          <a:xfrm>
            <a:off x="364900" y="165075"/>
            <a:ext cx="18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PSEUDO-CODE</a:t>
            </a:r>
            <a:endParaRPr b="1">
              <a:solidFill>
                <a:srgbClr val="783F04"/>
              </a:solidFill>
              <a:latin typeface="Comfortaa"/>
              <a:ea typeface="Comfortaa"/>
              <a:cs typeface="Comfortaa"/>
              <a:sym typeface="Comfortaa"/>
            </a:endParaRPr>
          </a:p>
        </p:txBody>
      </p:sp>
      <p:sp>
        <p:nvSpPr>
          <p:cNvPr id="162" name="Google Shape;162;p29"/>
          <p:cNvSpPr txBox="1"/>
          <p:nvPr/>
        </p:nvSpPr>
        <p:spPr>
          <a:xfrm>
            <a:off x="364900" y="565275"/>
            <a:ext cx="40575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rgbClr val="783F04"/>
                </a:solidFill>
                <a:latin typeface="Comfortaa"/>
                <a:ea typeface="Comfortaa"/>
                <a:cs typeface="Comfortaa"/>
                <a:sym typeface="Comfortaa"/>
              </a:rPr>
              <a:t>Pre-Processing</a:t>
            </a:r>
            <a:endParaRPr b="1" sz="1100">
              <a:solidFill>
                <a:srgbClr val="783F04"/>
              </a:solidFill>
              <a:latin typeface="Comfortaa"/>
              <a:ea typeface="Comfortaa"/>
              <a:cs typeface="Comfortaa"/>
              <a:sym typeface="Comfortaa"/>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Clipping:</a:t>
            </a:r>
            <a:endParaRPr b="1" sz="1100">
              <a:solidFill>
                <a:srgbClr val="783F04"/>
              </a:solidFill>
              <a:latin typeface="Comfortaa"/>
              <a:ea typeface="Comfortaa"/>
              <a:cs typeface="Comfortaa"/>
              <a:sym typeface="Comfortaa"/>
            </a:endParaRPr>
          </a:p>
          <a:p>
            <a:pPr indent="0" lvl="0" marL="0" rtl="0" algn="l">
              <a:spcBef>
                <a:spcPts val="0"/>
              </a:spcBef>
              <a:spcAft>
                <a:spcPts val="0"/>
              </a:spcAft>
              <a:buNone/>
            </a:pPr>
            <a:r>
              <a:rPr lang="en" sz="1100">
                <a:latin typeface="Comfortaa Medium"/>
                <a:ea typeface="Comfortaa Medium"/>
                <a:cs typeface="Comfortaa Medium"/>
                <a:sym typeface="Comfortaa Medium"/>
              </a:rPr>
              <a:t>1. Get the original dimensions and the dimensions of smaller patches.</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2. Get the stride for cropping images</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3. if small_dim % stride != 0</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	throw error</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4. overlapping := (size / stride) - 1</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5. Initialize patches_list :=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6. for i in range (orig_shape / stride - overlapping):</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	Crop from i*stride:i*stride+size, j*stride:j*stride+size</a:t>
            </a:r>
            <a:endParaRPr sz="11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Normalization:</a:t>
            </a:r>
            <a:endParaRPr b="1" sz="1100">
              <a:solidFill>
                <a:srgbClr val="783F04"/>
              </a:solidFill>
              <a:latin typeface="Comfortaa"/>
              <a:ea typeface="Comfortaa"/>
              <a:cs typeface="Comfortaa"/>
              <a:sym typeface="Comfortaa"/>
            </a:endParaRPr>
          </a:p>
          <a:p>
            <a:pPr indent="0" lvl="0" marL="0" rtl="0" algn="l">
              <a:spcBef>
                <a:spcPts val="0"/>
              </a:spcBef>
              <a:spcAft>
                <a:spcPts val="0"/>
              </a:spcAft>
              <a:buNone/>
            </a:pPr>
            <a:r>
              <a:rPr lang="en" sz="1100">
                <a:latin typeface="Comfortaa Medium"/>
                <a:ea typeface="Comfortaa Medium"/>
                <a:cs typeface="Comfortaa Medium"/>
                <a:sym typeface="Comfortaa Medium"/>
              </a:rPr>
              <a:t>1. Resize :=  cv2.resize(img, (256,256), cv2.INTER_CUBIC).</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2. Normalization :=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X_std = (X - X.min(axis=0)) / (X.max - X.min).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X_scaled = X_std * (max - min) + min.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u="sng">
                <a:solidFill>
                  <a:srgbClr val="783F04"/>
                </a:solidFill>
                <a:latin typeface="Comfortaa Medium"/>
                <a:ea typeface="Comfortaa Medium"/>
                <a:cs typeface="Comfortaa Medium"/>
                <a:sym typeface="Comfortaa Medium"/>
              </a:rPr>
              <a:t>Training the MultiRes UNet Architecture</a:t>
            </a:r>
            <a:endParaRPr sz="1100" u="sng">
              <a:solidFill>
                <a:srgbClr val="783F04"/>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1. Split dataset into train - 1548 images, validation - 36 images and testing - 144 images.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2. Define the MultiRes model.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p:txBody>
      </p:sp>
      <p:sp>
        <p:nvSpPr>
          <p:cNvPr id="163" name="Google Shape;163;p29"/>
          <p:cNvSpPr txBox="1"/>
          <p:nvPr/>
        </p:nvSpPr>
        <p:spPr>
          <a:xfrm>
            <a:off x="4814700" y="719175"/>
            <a:ext cx="44175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3. do: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3.1 Tweak hyperparameters: Set learning_rate := 0.0001, batch_size := 8, epochs := 100,  optimizer := Adam, loss := binary cross entropy</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3.2 Train the model</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3.3 Plot graphs and check on validation data.</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while(find the best model)</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4. Save weights for the best model.</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b="1" lang="en" sz="1100" u="sng">
                <a:solidFill>
                  <a:schemeClr val="lt1"/>
                </a:solidFill>
                <a:latin typeface="Comfortaa"/>
                <a:ea typeface="Comfortaa"/>
                <a:cs typeface="Comfortaa"/>
                <a:sym typeface="Comfortaa"/>
              </a:rPr>
              <a:t>Background Subtraction</a:t>
            </a:r>
            <a:endParaRPr b="1" sz="1100" u="sng">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en" sz="1100">
                <a:solidFill>
                  <a:schemeClr val="lt1"/>
                </a:solidFill>
                <a:latin typeface="Comfortaa"/>
                <a:ea typeface="Comfortaa"/>
                <a:cs typeface="Comfortaa"/>
                <a:sym typeface="Comfortaa"/>
              </a:rPr>
              <a:t>Get contours &amp; draw bounding boxes:</a:t>
            </a:r>
            <a:endParaRPr b="1" sz="11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1. Convert rgb to grayscale.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2. contours := cv2.findContours(thresh, cv2.RETR_EXTERNAL, cv2.CHAIN_APPROX_SIMPLE)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3. bounding_box_coordinates := (x,y), (x+w,y), (x,y+h), (x+w,y+h)</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4. </a:t>
            </a:r>
            <a:r>
              <a:rPr lang="en" sz="1100">
                <a:latin typeface="Comfortaa Medium"/>
                <a:ea typeface="Comfortaa Medium"/>
                <a:cs typeface="Comfortaa Medium"/>
                <a:sym typeface="Comfortaa Medium"/>
              </a:rPr>
              <a:t>c</a:t>
            </a:r>
            <a:r>
              <a:rPr lang="en" sz="1100">
                <a:latin typeface="Comfortaa Medium"/>
                <a:ea typeface="Comfortaa Medium"/>
                <a:cs typeface="Comfortaa Medium"/>
                <a:sym typeface="Comfortaa Medium"/>
              </a:rPr>
              <a:t>olor fill with white color.</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5. Remove bg from fg := </a:t>
            </a:r>
            <a:r>
              <a:rPr lang="en" sz="1100">
                <a:solidFill>
                  <a:schemeClr val="dk1"/>
                </a:solidFill>
                <a:latin typeface="Comfortaa Medium"/>
                <a:ea typeface="Comfortaa Medium"/>
                <a:cs typeface="Comfortaa Medium"/>
                <a:sym typeface="Comfortaa Medium"/>
              </a:rPr>
              <a:t>masked_out_new = np.where(masked_out != 0, masked_out, 255)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nvSpPr>
        <p:spPr>
          <a:xfrm>
            <a:off x="6281675" y="56825"/>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783F04"/>
                </a:solidFill>
                <a:latin typeface="Comfortaa"/>
                <a:ea typeface="Comfortaa"/>
                <a:cs typeface="Comfortaa"/>
                <a:sym typeface="Comfortaa"/>
              </a:rPr>
              <a:t>MODULE DESIGN</a:t>
            </a:r>
            <a:endParaRPr b="1" sz="1600">
              <a:solidFill>
                <a:srgbClr val="783F04"/>
              </a:solidFill>
              <a:latin typeface="Comfortaa"/>
              <a:ea typeface="Comfortaa"/>
              <a:cs typeface="Comfortaa"/>
              <a:sym typeface="Comfortaa"/>
            </a:endParaRPr>
          </a:p>
        </p:txBody>
      </p:sp>
      <p:sp>
        <p:nvSpPr>
          <p:cNvPr id="169" name="Google Shape;169;p30"/>
          <p:cNvSpPr txBox="1"/>
          <p:nvPr/>
        </p:nvSpPr>
        <p:spPr>
          <a:xfrm>
            <a:off x="3764475" y="540000"/>
            <a:ext cx="52887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rgbClr val="783F04"/>
                </a:solidFill>
                <a:latin typeface="Comfortaa"/>
                <a:ea typeface="Comfortaa"/>
                <a:cs typeface="Comfortaa"/>
                <a:sym typeface="Comfortaa"/>
              </a:rPr>
              <a:t>MODULE II: ROOF TYPE CLASSIFICATION &amp; BOUNDARY DETECTION</a:t>
            </a:r>
            <a:endParaRPr b="1" sz="1300"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sz="1300">
              <a:latin typeface="Comfortaa Medium"/>
              <a:ea typeface="Comfortaa Medium"/>
              <a:cs typeface="Comfortaa Medium"/>
              <a:sym typeface="Comfortaa Medium"/>
            </a:endParaRPr>
          </a:p>
          <a:p>
            <a:pPr indent="0" lvl="0" marL="0" rtl="0" algn="l">
              <a:spcBef>
                <a:spcPts val="0"/>
              </a:spcBef>
              <a:spcAft>
                <a:spcPts val="0"/>
              </a:spcAft>
              <a:buNone/>
            </a:pPr>
            <a:r>
              <a:rPr b="1" lang="en" sz="1300">
                <a:solidFill>
                  <a:srgbClr val="783F04"/>
                </a:solidFill>
                <a:latin typeface="Comfortaa"/>
                <a:ea typeface="Comfortaa"/>
                <a:cs typeface="Comfortaa"/>
                <a:sym typeface="Comfortaa"/>
              </a:rPr>
              <a:t>INPUT:</a:t>
            </a:r>
            <a:r>
              <a:rPr b="1" lang="en" sz="1300">
                <a:latin typeface="Comfortaa"/>
                <a:ea typeface="Comfortaa"/>
                <a:cs typeface="Comfortaa"/>
                <a:sym typeface="Comfortaa"/>
              </a:rPr>
              <a:t> </a:t>
            </a:r>
            <a:r>
              <a:rPr b="1" lang="en" sz="1300">
                <a:latin typeface="Comfortaa"/>
                <a:ea typeface="Comfortaa"/>
                <a:cs typeface="Comfortaa"/>
                <a:sym typeface="Comfortaa"/>
              </a:rPr>
              <a:t>Extracted rooftops.</a:t>
            </a:r>
            <a:endParaRPr b="1" sz="1300">
              <a:latin typeface="Comfortaa"/>
              <a:ea typeface="Comfortaa"/>
              <a:cs typeface="Comfortaa"/>
              <a:sym typeface="Comfortaa"/>
            </a:endParaRPr>
          </a:p>
          <a:p>
            <a:pPr indent="0" lvl="0" marL="0" rtl="0" algn="l">
              <a:spcBef>
                <a:spcPts val="0"/>
              </a:spcBef>
              <a:spcAft>
                <a:spcPts val="0"/>
              </a:spcAft>
              <a:buNone/>
            </a:pPr>
            <a:r>
              <a:rPr b="1" lang="en" sz="1300">
                <a:solidFill>
                  <a:srgbClr val="783F04"/>
                </a:solidFill>
                <a:latin typeface="Comfortaa"/>
                <a:ea typeface="Comfortaa"/>
                <a:cs typeface="Comfortaa"/>
                <a:sym typeface="Comfortaa"/>
              </a:rPr>
              <a:t>OUTPUT:</a:t>
            </a:r>
            <a:r>
              <a:rPr b="1" lang="en" sz="1300">
                <a:latin typeface="Comfortaa"/>
                <a:ea typeface="Comfortaa"/>
                <a:cs typeface="Comfortaa"/>
                <a:sym typeface="Comfortaa"/>
              </a:rPr>
              <a:t> </a:t>
            </a:r>
            <a:r>
              <a:rPr b="1" lang="en" sz="1300">
                <a:latin typeface="Comfortaa"/>
                <a:ea typeface="Comfortaa"/>
                <a:cs typeface="Comfortaa"/>
                <a:sym typeface="Comfortaa"/>
              </a:rPr>
              <a:t>Classified roof type with edge detected rooftop.</a:t>
            </a:r>
            <a:endParaRPr b="1" sz="1300">
              <a:latin typeface="Comfortaa"/>
              <a:ea typeface="Comfortaa"/>
              <a:cs typeface="Comfortaa"/>
              <a:sym typeface="Comfortaa"/>
            </a:endParaRPr>
          </a:p>
          <a:p>
            <a:pPr indent="0" lvl="0" marL="0" rtl="0" algn="l">
              <a:spcBef>
                <a:spcPts val="0"/>
              </a:spcBef>
              <a:spcAft>
                <a:spcPts val="0"/>
              </a:spcAft>
              <a:buNone/>
            </a:pPr>
            <a:r>
              <a:rPr lang="en" sz="1300">
                <a:latin typeface="Comfortaa Medium"/>
                <a:ea typeface="Comfortaa Medium"/>
                <a:cs typeface="Comfortaa Medium"/>
                <a:sym typeface="Comfortaa Medium"/>
              </a:rPr>
              <a:t> </a:t>
            </a:r>
            <a:endParaRPr sz="13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first step is </a:t>
            </a:r>
            <a:r>
              <a:rPr b="1" lang="en" sz="1100">
                <a:latin typeface="Comfortaa"/>
                <a:ea typeface="Comfortaa"/>
                <a:cs typeface="Comfortaa"/>
                <a:sym typeface="Comfortaa"/>
              </a:rPr>
              <a:t>manually labeling</a:t>
            </a:r>
            <a:r>
              <a:rPr lang="en" sz="1100">
                <a:latin typeface="Comfortaa Medium"/>
                <a:ea typeface="Comfortaa Medium"/>
                <a:cs typeface="Comfortaa Medium"/>
                <a:sym typeface="Comfortaa Medium"/>
              </a:rPr>
              <a:t> the rooftops into 3 different classes - Flat, Gable, Hip. </a:t>
            </a:r>
            <a:endParaRPr sz="1100">
              <a:latin typeface="Comfortaa Medium"/>
              <a:ea typeface="Comfortaa Medium"/>
              <a:cs typeface="Comfortaa Medium"/>
              <a:sym typeface="Comfortaa Medium"/>
            </a:endParaRPr>
          </a:p>
          <a:p>
            <a:pPr indent="0" lvl="0" marL="45720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This is followed by </a:t>
            </a:r>
            <a:r>
              <a:rPr b="1" lang="en" sz="1100">
                <a:latin typeface="Comfortaa"/>
                <a:ea typeface="Comfortaa"/>
                <a:cs typeface="Comfortaa"/>
                <a:sym typeface="Comfortaa"/>
              </a:rPr>
              <a:t>data augmentation</a:t>
            </a:r>
            <a:r>
              <a:rPr lang="en" sz="1100">
                <a:latin typeface="Comfortaa Medium"/>
                <a:ea typeface="Comfortaa Medium"/>
                <a:cs typeface="Comfortaa Medium"/>
                <a:sym typeface="Comfortaa Medium"/>
              </a:rPr>
              <a:t> with rotation, flipping </a:t>
            </a:r>
            <a:r>
              <a:rPr lang="en" sz="1100">
                <a:latin typeface="Comfortaa Medium"/>
                <a:ea typeface="Comfortaa Medium"/>
                <a:cs typeface="Comfortaa Medium"/>
                <a:sym typeface="Comfortaa Medium"/>
              </a:rPr>
              <a:t>and</a:t>
            </a:r>
            <a:r>
              <a:rPr lang="en" sz="1100">
                <a:latin typeface="Comfortaa Medium"/>
                <a:ea typeface="Comfortaa Medium"/>
                <a:cs typeface="Comfortaa Medium"/>
                <a:sym typeface="Comfortaa Medium"/>
              </a:rPr>
              <a:t> shifting as </a:t>
            </a:r>
            <a:r>
              <a:rPr lang="en" sz="1100">
                <a:latin typeface="Comfortaa Medium"/>
                <a:ea typeface="Comfortaa Medium"/>
                <a:cs typeface="Comfortaa Medium"/>
                <a:sym typeface="Comfortaa Medium"/>
              </a:rPr>
              <a:t>transformations</a:t>
            </a: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Comfortaa Medium"/>
              <a:buChar char="➢"/>
            </a:pPr>
            <a:r>
              <a:rPr lang="en" sz="1100">
                <a:latin typeface="Comfortaa Medium"/>
                <a:ea typeface="Comfortaa Medium"/>
                <a:cs typeface="Comfortaa Medium"/>
                <a:sym typeface="Comfortaa Medium"/>
              </a:rPr>
              <a:t>Following this, we try 4 different models - customized CNN, ResNet50, EfficientNetB4 and VGG16 perform </a:t>
            </a:r>
            <a:r>
              <a:rPr b="1" lang="en" sz="1100">
                <a:latin typeface="Comfortaa"/>
                <a:ea typeface="Comfortaa"/>
                <a:cs typeface="Comfortaa"/>
                <a:sym typeface="Comfortaa"/>
              </a:rPr>
              <a:t>majority voting</a:t>
            </a:r>
            <a:endParaRPr b="1" sz="1100">
              <a:latin typeface="Comfortaa"/>
              <a:ea typeface="Comfortaa"/>
              <a:cs typeface="Comfortaa"/>
              <a:sym typeface="Comfortaa"/>
            </a:endParaRPr>
          </a:p>
          <a:p>
            <a:pPr indent="0" lvl="0" marL="457200" rtl="0" algn="l">
              <a:spcBef>
                <a:spcPts val="0"/>
              </a:spcBef>
              <a:spcAft>
                <a:spcPts val="0"/>
              </a:spcAft>
              <a:buNone/>
            </a:pPr>
            <a:r>
              <a:rPr b="1" lang="en" sz="1100">
                <a:latin typeface="Comfortaa"/>
                <a:ea typeface="Comfortaa"/>
                <a:cs typeface="Comfortaa"/>
                <a:sym typeface="Comfortaa"/>
              </a:rPr>
              <a:t>Input: </a:t>
            </a:r>
            <a:r>
              <a:rPr b="1" lang="en" sz="1100">
                <a:latin typeface="Comfortaa"/>
                <a:ea typeface="Comfortaa"/>
                <a:cs typeface="Comfortaa"/>
                <a:sym typeface="Comfortaa"/>
              </a:rPr>
              <a:t>Rooftops with labels.</a:t>
            </a:r>
            <a:endParaRPr b="1" sz="1100">
              <a:latin typeface="Comfortaa"/>
              <a:ea typeface="Comfortaa"/>
              <a:cs typeface="Comfortaa"/>
              <a:sym typeface="Comfortaa"/>
            </a:endParaRPr>
          </a:p>
          <a:p>
            <a:pPr indent="0" lvl="0" marL="457200" rtl="0" algn="l">
              <a:spcBef>
                <a:spcPts val="0"/>
              </a:spcBef>
              <a:spcAft>
                <a:spcPts val="0"/>
              </a:spcAft>
              <a:buNone/>
            </a:pPr>
            <a:r>
              <a:rPr b="1" lang="en" sz="1100">
                <a:latin typeface="Comfortaa"/>
                <a:ea typeface="Comfortaa"/>
                <a:cs typeface="Comfortaa"/>
                <a:sym typeface="Comfortaa"/>
              </a:rPr>
              <a:t>Output: </a:t>
            </a:r>
            <a:r>
              <a:rPr b="1" lang="en" sz="1100">
                <a:latin typeface="Comfortaa"/>
                <a:ea typeface="Comfortaa"/>
                <a:cs typeface="Comfortaa"/>
                <a:sym typeface="Comfortaa"/>
              </a:rPr>
              <a:t>Classified rooftop type.</a:t>
            </a:r>
            <a:endParaRPr b="1" sz="1100">
              <a:latin typeface="Comfortaa"/>
              <a:ea typeface="Comfortaa"/>
              <a:cs typeface="Comfortaa"/>
              <a:sym typeface="Comfortaa"/>
            </a:endParaRPr>
          </a:p>
          <a:p>
            <a:pPr indent="0" lvl="0" marL="457200" rtl="0" algn="l">
              <a:spcBef>
                <a:spcPts val="0"/>
              </a:spcBef>
              <a:spcAft>
                <a:spcPts val="0"/>
              </a:spcAft>
              <a:buNone/>
            </a:pPr>
            <a:r>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Times New Roman"/>
              <a:buChar char="➢"/>
            </a:pPr>
            <a:r>
              <a:rPr lang="en" sz="1100">
                <a:latin typeface="Comfortaa Medium"/>
                <a:ea typeface="Comfortaa Medium"/>
                <a:cs typeface="Comfortaa Medium"/>
                <a:sym typeface="Comfortaa Medium"/>
              </a:rPr>
              <a:t>The final step involves </a:t>
            </a:r>
            <a:r>
              <a:rPr b="1" lang="en" sz="1100">
                <a:latin typeface="Comfortaa"/>
                <a:ea typeface="Comfortaa"/>
                <a:cs typeface="Comfortaa"/>
                <a:sym typeface="Comfortaa"/>
              </a:rPr>
              <a:t>boundary detection</a:t>
            </a:r>
            <a:r>
              <a:rPr lang="en" sz="1100">
                <a:latin typeface="Comfortaa Medium"/>
                <a:ea typeface="Comfortaa Medium"/>
                <a:cs typeface="Comfortaa Medium"/>
                <a:sym typeface="Comfortaa Medium"/>
              </a:rPr>
              <a:t> performed by White Balancing, Gaussian blur and Canny edge detection.</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	</a:t>
            </a:r>
            <a:r>
              <a:rPr b="1" lang="en" sz="1100">
                <a:latin typeface="Comfortaa"/>
                <a:ea typeface="Comfortaa"/>
                <a:cs typeface="Comfortaa"/>
                <a:sym typeface="Comfortaa"/>
              </a:rPr>
              <a:t>Input: </a:t>
            </a:r>
            <a:r>
              <a:rPr b="1" lang="en" sz="1100">
                <a:solidFill>
                  <a:schemeClr val="dk1"/>
                </a:solidFill>
                <a:latin typeface="Comfortaa"/>
                <a:ea typeface="Comfortaa"/>
                <a:cs typeface="Comfortaa"/>
                <a:sym typeface="Comfortaa"/>
              </a:rPr>
              <a:t>Classified rooftop type.</a:t>
            </a:r>
            <a:endParaRPr b="1" sz="1100">
              <a:latin typeface="Comfortaa"/>
              <a:ea typeface="Comfortaa"/>
              <a:cs typeface="Comfortaa"/>
              <a:sym typeface="Comfortaa"/>
            </a:endParaRPr>
          </a:p>
          <a:p>
            <a:pPr indent="0" lvl="0" marL="0" rtl="0" algn="l">
              <a:spcBef>
                <a:spcPts val="0"/>
              </a:spcBef>
              <a:spcAft>
                <a:spcPts val="0"/>
              </a:spcAft>
              <a:buNone/>
            </a:pPr>
            <a:r>
              <a:rPr b="1" lang="en" sz="1100">
                <a:latin typeface="Comfortaa"/>
                <a:ea typeface="Comfortaa"/>
                <a:cs typeface="Comfortaa"/>
                <a:sym typeface="Comfortaa"/>
              </a:rPr>
              <a:t>	Output: </a:t>
            </a:r>
            <a:r>
              <a:rPr b="1" lang="en" sz="1100">
                <a:latin typeface="Comfortaa"/>
                <a:ea typeface="Comfortaa"/>
                <a:cs typeface="Comfortaa"/>
                <a:sym typeface="Comfortaa"/>
              </a:rPr>
              <a:t>Boundary detected rooftops.</a:t>
            </a:r>
            <a:endParaRPr b="1" sz="1100">
              <a:latin typeface="Comfortaa"/>
              <a:ea typeface="Comfortaa"/>
              <a:cs typeface="Comfortaa"/>
              <a:sym typeface="Comfortaa"/>
            </a:endParaRPr>
          </a:p>
        </p:txBody>
      </p:sp>
      <p:pic>
        <p:nvPicPr>
          <p:cNvPr id="170" name="Google Shape;170;p30"/>
          <p:cNvPicPr preferRelativeResize="0"/>
          <p:nvPr/>
        </p:nvPicPr>
        <p:blipFill>
          <a:blip r:embed="rId3">
            <a:alphaModFix/>
          </a:blip>
          <a:stretch>
            <a:fillRect/>
          </a:stretch>
        </p:blipFill>
        <p:spPr>
          <a:xfrm>
            <a:off x="508600" y="56825"/>
            <a:ext cx="3114450"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nvSpPr>
        <p:spPr>
          <a:xfrm>
            <a:off x="364900" y="165075"/>
            <a:ext cx="16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PSEUDO-CODE</a:t>
            </a:r>
            <a:endParaRPr b="1">
              <a:solidFill>
                <a:srgbClr val="783F04"/>
              </a:solidFill>
              <a:latin typeface="Comfortaa"/>
              <a:ea typeface="Comfortaa"/>
              <a:cs typeface="Comfortaa"/>
              <a:sym typeface="Comfortaa"/>
            </a:endParaRPr>
          </a:p>
        </p:txBody>
      </p:sp>
      <p:sp>
        <p:nvSpPr>
          <p:cNvPr id="176" name="Google Shape;176;p31"/>
          <p:cNvSpPr txBox="1"/>
          <p:nvPr/>
        </p:nvSpPr>
        <p:spPr>
          <a:xfrm>
            <a:off x="364900" y="565275"/>
            <a:ext cx="4057500" cy="44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rgbClr val="783F04"/>
                </a:solidFill>
                <a:latin typeface="Comfortaa"/>
                <a:ea typeface="Comfortaa"/>
                <a:cs typeface="Comfortaa"/>
                <a:sym typeface="Comfortaa"/>
              </a:rPr>
              <a:t>Data Augmentation</a:t>
            </a:r>
            <a:endParaRPr b="1" sz="1100">
              <a:solidFill>
                <a:srgbClr val="783F04"/>
              </a:solidFill>
              <a:latin typeface="Comfortaa"/>
              <a:ea typeface="Comfortaa"/>
              <a:cs typeface="Comfortaa"/>
              <a:sym typeface="Comfortaa"/>
            </a:endParaRPr>
          </a:p>
          <a:p>
            <a:pPr indent="0" lvl="0" marL="0" rtl="0" algn="l">
              <a:spcBef>
                <a:spcPts val="0"/>
              </a:spcBef>
              <a:spcAft>
                <a:spcPts val="0"/>
              </a:spcAft>
              <a:buNone/>
            </a:pPr>
            <a:r>
              <a:rPr lang="en" sz="1100">
                <a:latin typeface="Comfortaa Medium"/>
                <a:ea typeface="Comfortaa Medium"/>
                <a:cs typeface="Comfortaa Medium"/>
                <a:sym typeface="Comfortaa Medium"/>
              </a:rPr>
              <a:t>1. Rotation - Randomly generate an angle (theta) and rotate the image by (theta) degrees clockwise and anticlockwise. ImageDataGenerator(rotation_range = angle theta).</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2. Shifting - ImageDataGenerator(width_shift_range = 0.10)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3. Flipping - ImageDataGenerator(horizontal_flip = True)</a:t>
            </a:r>
            <a:endParaRPr sz="1100">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u="sng">
                <a:solidFill>
                  <a:srgbClr val="783F04"/>
                </a:solidFill>
                <a:latin typeface="Comfortaa Medium"/>
                <a:ea typeface="Comfortaa Medium"/>
                <a:cs typeface="Comfortaa Medium"/>
                <a:sym typeface="Comfortaa Medium"/>
              </a:rPr>
              <a:t>Comparison of different models</a:t>
            </a:r>
            <a:endParaRPr sz="1100" u="sng">
              <a:solidFill>
                <a:srgbClr val="783F04"/>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 Split dataset into train - 80%, validation - 10% and testing- 10%.</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2. Define a customized CNN model</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3. Train: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3.1 Tweak hyperparameters.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3.2 Plot classification report, confusion matrix</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4. Use pre-trained ResNet50 and EfficientNetB4.</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5. Fine tune.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6. Repeat step 3 for both the models.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7. For an unseen image: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7.1 Get predictions from all 3 models.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     7.2 Perform majority voting - the class that gets the maximum votes.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p:txBody>
      </p:sp>
      <p:sp>
        <p:nvSpPr>
          <p:cNvPr id="177" name="Google Shape;177;p31"/>
          <p:cNvSpPr txBox="1"/>
          <p:nvPr/>
        </p:nvSpPr>
        <p:spPr>
          <a:xfrm>
            <a:off x="4665625" y="642950"/>
            <a:ext cx="43095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lt1"/>
                </a:solidFill>
                <a:latin typeface="Comfortaa Medium"/>
                <a:ea typeface="Comfortaa Medium"/>
                <a:cs typeface="Comfortaa Medium"/>
                <a:sym typeface="Comfortaa Medium"/>
              </a:rPr>
              <a:t>Boundary Detection</a:t>
            </a:r>
            <a:endParaRPr sz="1300" u="sng">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 White patching - Set a percentile score and remove haze from image. white_patch := img_as_ubyte((image*1.0 /                                np.percentile(image,percentile, axis=(0, 1))).clip(0, 1))</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2. Gaussian Blur - Try for different kernel size and 𝞼.</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78" name="Google Shape;178;p31"/>
          <p:cNvPicPr preferRelativeResize="0"/>
          <p:nvPr/>
        </p:nvPicPr>
        <p:blipFill>
          <a:blip r:embed="rId3">
            <a:alphaModFix/>
          </a:blip>
          <a:stretch>
            <a:fillRect/>
          </a:stretch>
        </p:blipFill>
        <p:spPr>
          <a:xfrm>
            <a:off x="5391125" y="2461075"/>
            <a:ext cx="2858475" cy="101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INTRODUCTION</a:t>
            </a:r>
            <a:endParaRPr b="1" sz="1600">
              <a:solidFill>
                <a:srgbClr val="783F04"/>
              </a:solidFill>
              <a:latin typeface="Comfortaa"/>
              <a:ea typeface="Comfortaa"/>
              <a:cs typeface="Comfortaa"/>
              <a:sym typeface="Comfortaa"/>
            </a:endParaRPr>
          </a:p>
        </p:txBody>
      </p:sp>
      <p:sp>
        <p:nvSpPr>
          <p:cNvPr id="71" name="Google Shape;71;p14"/>
          <p:cNvSpPr txBox="1"/>
          <p:nvPr/>
        </p:nvSpPr>
        <p:spPr>
          <a:xfrm>
            <a:off x="379800" y="572550"/>
            <a:ext cx="8384400" cy="4053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Comfortaa Medium"/>
              <a:buChar char="❏"/>
            </a:pPr>
            <a:r>
              <a:rPr lang="en" sz="1100">
                <a:latin typeface="Comfortaa Medium"/>
                <a:ea typeface="Comfortaa Medium"/>
                <a:cs typeface="Comfortaa Medium"/>
                <a:sym typeface="Comfortaa Medium"/>
              </a:rPr>
              <a:t>Climate change has become a global concern and harnessing renewable resources is the way to construct a sustainable environment. </a:t>
            </a:r>
            <a:r>
              <a:rPr lang="en" sz="1100">
                <a:highlight>
                  <a:srgbClr val="FFFFFF"/>
                </a:highlight>
                <a:latin typeface="Comfortaa Medium"/>
                <a:ea typeface="Comfortaa Medium"/>
                <a:cs typeface="Comfortaa Medium"/>
                <a:sym typeface="Comfortaa Medium"/>
              </a:rPr>
              <a:t>Potential tapping of solar power for generating electricity has gained enormous popularity and people are increasingly gravitating toward the PV revolution.</a:t>
            </a:r>
            <a:endParaRPr sz="1100">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However, traditional approaches, such as online assessment of rooftops are time-consuming and expensive. By automating the process of building roof extraction for PV panel placement, a lot of money and time can be saved.</a:t>
            </a:r>
            <a:endParaRPr sz="1100">
              <a:highlight>
                <a:srgbClr val="FFFFFF"/>
              </a:highlight>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We propose a 3-step mechanism as a solution to address this. We use the AIRS dataset that provides a wide coverage of aerial imagery of Christchurch with 7.5 cm resolution . The training dataset contains 857 images and corresponding roof labels with 94 images in validation and 96 images in testing set.</a:t>
            </a:r>
            <a:endParaRPr sz="1100">
              <a:highlight>
                <a:srgbClr val="FFFFFF"/>
              </a:highlight>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Building segmentation is widely utilized in urban planning, topography mapping, disaster assessment, analyzing geographical land occupation.</a:t>
            </a:r>
            <a:endParaRPr sz="1100">
              <a:highlight>
                <a:srgbClr val="FFFFFF"/>
              </a:highlight>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highlight>
                  <a:srgbClr val="FFFFFF"/>
                </a:highlight>
                <a:latin typeface="Comfortaa Medium"/>
                <a:ea typeface="Comfortaa Medium"/>
                <a:cs typeface="Comfortaa Medium"/>
                <a:sym typeface="Comfortaa Medium"/>
              </a:rPr>
              <a:t>The first stage is building detection from aerial satellite images. </a:t>
            </a:r>
            <a:r>
              <a:rPr lang="en" sz="1100">
                <a:latin typeface="Comfortaa Medium"/>
                <a:ea typeface="Comfortaa Medium"/>
                <a:cs typeface="Comfortaa Medium"/>
                <a:sym typeface="Comfortaa Medium"/>
              </a:rPr>
              <a:t>We propose a deep learning framework called MultiRes UNet, with ResPath skip connections between the encoder and decoder structure. Better the segmentation of buildings, maximum is the solar potential of each of the rooftop areas. </a:t>
            </a:r>
            <a:endParaRPr sz="1100">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latin typeface="Comfortaa Medium"/>
                <a:ea typeface="Comfortaa Medium"/>
                <a:cs typeface="Comfortaa Medium"/>
                <a:sym typeface="Comfortaa Medium"/>
              </a:rPr>
              <a:t>This is followed by rooftop classification from the ex</a:t>
            </a:r>
            <a:r>
              <a:rPr lang="en" sz="1100">
                <a:latin typeface="Comfortaa Medium"/>
                <a:ea typeface="Comfortaa Medium"/>
                <a:cs typeface="Comfortaa Medium"/>
                <a:sym typeface="Comfortaa Medium"/>
              </a:rPr>
              <a:t>tracted</a:t>
            </a:r>
            <a:r>
              <a:rPr lang="en" sz="1100">
                <a:latin typeface="Comfortaa Medium"/>
                <a:ea typeface="Comfortaa Medium"/>
                <a:cs typeface="Comfortaa Medium"/>
                <a:sym typeface="Comfortaa Medium"/>
              </a:rPr>
              <a:t> buildings with </a:t>
            </a:r>
            <a:r>
              <a:rPr lang="en" sz="1100">
                <a:latin typeface="Comfortaa Medium"/>
                <a:ea typeface="Comfortaa Medium"/>
                <a:cs typeface="Comfortaa Medium"/>
                <a:sym typeface="Comfortaa Medium"/>
              </a:rPr>
              <a:t>different</a:t>
            </a:r>
            <a:r>
              <a:rPr lang="en" sz="1100">
                <a:latin typeface="Comfortaa Medium"/>
                <a:ea typeface="Comfortaa Medium"/>
                <a:cs typeface="Comfortaa Medium"/>
                <a:sym typeface="Comfortaa Medium"/>
              </a:rPr>
              <a:t> SOTA models as roof classification is used in new building design, retrofitting existing roofs, and efficient solar integration on building rooftops.</a:t>
            </a:r>
            <a:endParaRPr sz="1100">
              <a:latin typeface="Comfortaa Medium"/>
              <a:ea typeface="Comfortaa Medium"/>
              <a:cs typeface="Comfortaa Medium"/>
              <a:sym typeface="Comfortaa Medium"/>
            </a:endParaRPr>
          </a:p>
          <a:p>
            <a:pPr indent="-298450" lvl="0" marL="457200" rtl="0" algn="l">
              <a:lnSpc>
                <a:spcPct val="115000"/>
              </a:lnSpc>
              <a:spcBef>
                <a:spcPts val="0"/>
              </a:spcBef>
              <a:spcAft>
                <a:spcPts val="0"/>
              </a:spcAft>
              <a:buSzPts val="1100"/>
              <a:buFont typeface="Comfortaa Medium"/>
              <a:buChar char="❏"/>
            </a:pPr>
            <a:r>
              <a:rPr lang="en" sz="1100">
                <a:latin typeface="Comfortaa Medium"/>
                <a:ea typeface="Comfortaa Medium"/>
                <a:cs typeface="Comfortaa Medium"/>
                <a:sym typeface="Comfortaa Medium"/>
              </a:rPr>
              <a:t>Finally, based on the type of roofs, we determine the maximum number of PV panels by applying a maximum fitting approach. </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100">
              <a:latin typeface="Comfortaa Medium"/>
              <a:ea typeface="Comfortaa Medium"/>
              <a:cs typeface="Comfortaa Medium"/>
              <a:sym typeface="Comfortaa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nvSpPr>
        <p:spPr>
          <a:xfrm>
            <a:off x="338825" y="161100"/>
            <a:ext cx="20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783F04"/>
                </a:solidFill>
                <a:latin typeface="Comfortaa"/>
                <a:ea typeface="Comfortaa"/>
                <a:cs typeface="Comfortaa"/>
                <a:sym typeface="Comfortaa"/>
              </a:rPr>
              <a:t>MODULE DESIGN</a:t>
            </a:r>
            <a:endParaRPr b="1" sz="1600">
              <a:solidFill>
                <a:srgbClr val="783F04"/>
              </a:solidFill>
              <a:latin typeface="Comfortaa"/>
              <a:ea typeface="Comfortaa"/>
              <a:cs typeface="Comfortaa"/>
              <a:sym typeface="Comfortaa"/>
            </a:endParaRPr>
          </a:p>
        </p:txBody>
      </p:sp>
      <p:sp>
        <p:nvSpPr>
          <p:cNvPr id="184" name="Google Shape;184;p32"/>
          <p:cNvSpPr txBox="1"/>
          <p:nvPr/>
        </p:nvSpPr>
        <p:spPr>
          <a:xfrm>
            <a:off x="338825" y="691350"/>
            <a:ext cx="5082600" cy="376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rgbClr val="783F04"/>
                </a:solidFill>
                <a:latin typeface="Comfortaa Medium"/>
                <a:ea typeface="Comfortaa Medium"/>
                <a:cs typeface="Comfortaa Medium"/>
                <a:sym typeface="Comfortaa Medium"/>
              </a:rPr>
              <a:t>MODULE III: PV MODULE FITTING</a:t>
            </a:r>
            <a:endParaRPr sz="1300" u="sng">
              <a:solidFill>
                <a:srgbClr val="783F04"/>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b="1" lang="en" sz="1100">
                <a:solidFill>
                  <a:srgbClr val="783F04"/>
                </a:solidFill>
                <a:latin typeface="Comfortaa"/>
                <a:ea typeface="Comfortaa"/>
                <a:cs typeface="Comfortaa"/>
                <a:sym typeface="Comfortaa"/>
              </a:rPr>
              <a:t>INPUT:</a:t>
            </a:r>
            <a:r>
              <a:rPr b="1" lang="en" sz="1100">
                <a:solidFill>
                  <a:schemeClr val="dk1"/>
                </a:solidFill>
                <a:latin typeface="Comfortaa"/>
                <a:ea typeface="Comfortaa"/>
                <a:cs typeface="Comfortaa"/>
                <a:sym typeface="Comfortaa"/>
              </a:rPr>
              <a:t> Classified roof type with edge detected rooftop .</a:t>
            </a:r>
            <a:endParaRPr b="1" sz="1100">
              <a:solidFill>
                <a:schemeClr val="dk1"/>
              </a:solidFill>
              <a:latin typeface="Comfortaa"/>
              <a:ea typeface="Comfortaa"/>
              <a:cs typeface="Comfortaa"/>
              <a:sym typeface="Comfortaa"/>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OUTPUT:</a:t>
            </a:r>
            <a:r>
              <a:rPr b="1" lang="en" sz="1100">
                <a:solidFill>
                  <a:schemeClr val="dk1"/>
                </a:solidFill>
                <a:latin typeface="Comfortaa"/>
                <a:ea typeface="Comfortaa"/>
                <a:cs typeface="Comfortaa"/>
                <a:sym typeface="Comfortaa"/>
              </a:rPr>
              <a:t> Classified roof type with guesstimated no of panels.</a:t>
            </a:r>
            <a:endParaRPr b="1" sz="11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298450" lvl="0" marL="457200" rtl="0" algn="l">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The boundary detected rooftops are superimposed with rectangular PV module shape.</a:t>
            </a:r>
            <a:endParaRPr sz="1100">
              <a:solidFill>
                <a:schemeClr val="dk1"/>
              </a:solidFill>
              <a:latin typeface="Comfortaa Medium"/>
              <a:ea typeface="Comfortaa Medium"/>
              <a:cs typeface="Comfortaa Medium"/>
              <a:sym typeface="Comfortaa Medium"/>
            </a:endParaRPr>
          </a:p>
          <a:p>
            <a:pPr indent="-298450" lvl="0" marL="457200" rtl="0" algn="l">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Based on the type of roof:</a:t>
            </a:r>
            <a:endParaRPr sz="1100">
              <a:solidFill>
                <a:schemeClr val="dk1"/>
              </a:solidFill>
              <a:latin typeface="Comfortaa Medium"/>
              <a:ea typeface="Comfortaa Medium"/>
              <a:cs typeface="Comfortaa Medium"/>
              <a:sym typeface="Comfortaa Medium"/>
            </a:endParaRPr>
          </a:p>
          <a:p>
            <a:pPr indent="-298450" lvl="0" marL="914400" rtl="0" algn="l">
              <a:spcBef>
                <a:spcPts val="100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If the type of the roof is flat, we get user input(solar tilt angle and row separation value) and perform maximum fitting algorithm on landscape and portrait mode.</a:t>
            </a:r>
            <a:endParaRPr sz="1100">
              <a:solidFill>
                <a:schemeClr val="dk1"/>
              </a:solidFill>
              <a:latin typeface="Comfortaa Medium"/>
              <a:ea typeface="Comfortaa Medium"/>
              <a:cs typeface="Comfortaa Medium"/>
              <a:sym typeface="Comfortaa Medium"/>
            </a:endParaRPr>
          </a:p>
          <a:p>
            <a:pPr indent="-298450" lvl="0" marL="914400" rtl="0" algn="l">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If the type of the roof is slope, we perform maximum fitting algorithm on landscape mode.</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298450" lvl="0" marL="457200" rtl="0" algn="l">
              <a:spcBef>
                <a:spcPts val="0"/>
              </a:spcBef>
              <a:spcAft>
                <a:spcPts val="0"/>
              </a:spcAft>
              <a:buClr>
                <a:schemeClr val="dk1"/>
              </a:buClr>
              <a:buSzPts val="1100"/>
              <a:buFont typeface="Comfortaa Medium"/>
              <a:buChar char="➢"/>
            </a:pPr>
            <a:r>
              <a:rPr lang="en" sz="1100">
                <a:solidFill>
                  <a:schemeClr val="dk1"/>
                </a:solidFill>
                <a:latin typeface="Comfortaa Medium"/>
                <a:ea typeface="Comfortaa Medium"/>
                <a:cs typeface="Comfortaa Medium"/>
                <a:sym typeface="Comfortaa Medium"/>
              </a:rPr>
              <a:t>The best fit alignment is chosen and the guesstimated no of PV panels are specified.</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pic>
        <p:nvPicPr>
          <p:cNvPr id="185" name="Google Shape;185;p32"/>
          <p:cNvPicPr preferRelativeResize="0"/>
          <p:nvPr/>
        </p:nvPicPr>
        <p:blipFill>
          <a:blip r:embed="rId3">
            <a:alphaModFix/>
          </a:blip>
          <a:stretch>
            <a:fillRect/>
          </a:stretch>
        </p:blipFill>
        <p:spPr>
          <a:xfrm>
            <a:off x="5513175" y="152400"/>
            <a:ext cx="2992725"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nvSpPr>
        <p:spPr>
          <a:xfrm>
            <a:off x="364900" y="165075"/>
            <a:ext cx="16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PSEUDO-CODE</a:t>
            </a:r>
            <a:endParaRPr b="1">
              <a:solidFill>
                <a:srgbClr val="783F04"/>
              </a:solidFill>
              <a:latin typeface="Comfortaa"/>
              <a:ea typeface="Comfortaa"/>
              <a:cs typeface="Comfortaa"/>
              <a:sym typeface="Comfortaa"/>
            </a:endParaRPr>
          </a:p>
        </p:txBody>
      </p:sp>
      <p:sp>
        <p:nvSpPr>
          <p:cNvPr id="191" name="Google Shape;191;p33"/>
          <p:cNvSpPr txBox="1"/>
          <p:nvPr/>
        </p:nvSpPr>
        <p:spPr>
          <a:xfrm>
            <a:off x="660275" y="938875"/>
            <a:ext cx="71244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783F04"/>
                </a:solidFill>
                <a:latin typeface="Comfortaa Medium"/>
                <a:ea typeface="Comfortaa Medium"/>
                <a:cs typeface="Comfortaa Medium"/>
                <a:sym typeface="Comfortaa Medium"/>
              </a:rPr>
              <a:t>Calculating the PV panels</a:t>
            </a:r>
            <a:endParaRPr u="sng">
              <a:solidFill>
                <a:srgbClr val="783F04"/>
              </a:solidFill>
              <a:latin typeface="Comfortaa Medium"/>
              <a:ea typeface="Comfortaa Medium"/>
              <a:cs typeface="Comfortaa Medium"/>
              <a:sym typeface="Comfortaa Medium"/>
            </a:endParaRPr>
          </a:p>
          <a:p>
            <a:pPr indent="0" lvl="0" marL="0" rtl="0" algn="l">
              <a:spcBef>
                <a:spcPts val="0"/>
              </a:spcBef>
              <a:spcAft>
                <a:spcPts val="0"/>
              </a:spcAft>
              <a:buNone/>
            </a:pPr>
            <a:r>
              <a:t/>
            </a:r>
            <a:endParaRPr u="sng">
              <a:solidFill>
                <a:srgbClr val="783F04"/>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1. Define the input settings (PV size &amp; tilt) .</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2.  Create a rectangular module grid according to the settings specified for flat and pitched roofs.</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3. Buffer_distance_from_edge = 10cm</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3. if flat: </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    	Shift the module grid with specified row distance in both x and y directions.</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    else:</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latin typeface="Comfortaa Medium"/>
                <a:ea typeface="Comfortaa Medium"/>
                <a:cs typeface="Comfortaa Medium"/>
                <a:sym typeface="Comfortaa Medium"/>
              </a:rPr>
              <a:t>    	</a:t>
            </a:r>
            <a:r>
              <a:rPr lang="en" sz="1200">
                <a:solidFill>
                  <a:schemeClr val="dk1"/>
                </a:solidFill>
                <a:latin typeface="Comfortaa Medium"/>
                <a:ea typeface="Comfortaa Medium"/>
                <a:cs typeface="Comfortaa Medium"/>
                <a:sym typeface="Comfortaa Medium"/>
              </a:rPr>
              <a:t>Shift the module grid with 0 row distance in both x and y directions.</a:t>
            </a:r>
            <a:endParaRPr sz="12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solidFill>
                  <a:schemeClr val="dk1"/>
                </a:solidFill>
                <a:latin typeface="Comfortaa Medium"/>
                <a:ea typeface="Comfortaa Medium"/>
                <a:cs typeface="Comfortaa Medium"/>
                <a:sym typeface="Comfortaa Medium"/>
              </a:rPr>
              <a:t>4.  For every new position of the grid, count the number of modules within the roof shape minus buffer_distance_from_edge.</a:t>
            </a:r>
            <a:endParaRPr sz="1200">
              <a:solidFill>
                <a:schemeClr val="dk1"/>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solidFill>
                  <a:schemeClr val="dk1"/>
                </a:solidFill>
                <a:latin typeface="Comfortaa Medium"/>
                <a:ea typeface="Comfortaa Medium"/>
                <a:cs typeface="Comfortaa Medium"/>
                <a:sym typeface="Comfortaa Medium"/>
              </a:rPr>
              <a:t>5. Find position with most modules being fitted.</a:t>
            </a:r>
            <a:endParaRPr sz="1200">
              <a:solidFill>
                <a:schemeClr val="dk1"/>
              </a:solidFill>
              <a:latin typeface="Comfortaa Medium"/>
              <a:ea typeface="Comfortaa Medium"/>
              <a:cs typeface="Comfortaa Medium"/>
              <a:sym typeface="Comfortaa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nvSpPr>
        <p:spPr>
          <a:xfrm>
            <a:off x="3289975" y="169775"/>
            <a:ext cx="238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IMPLEMENTATION</a:t>
            </a:r>
            <a:endParaRPr b="1" sz="1600">
              <a:solidFill>
                <a:srgbClr val="783F04"/>
              </a:solidFill>
              <a:latin typeface="Comfortaa"/>
              <a:ea typeface="Comfortaa"/>
              <a:cs typeface="Comfortaa"/>
              <a:sym typeface="Comfortaa"/>
            </a:endParaRPr>
          </a:p>
        </p:txBody>
      </p:sp>
      <p:sp>
        <p:nvSpPr>
          <p:cNvPr id="197" name="Google Shape;197;p34"/>
          <p:cNvSpPr txBox="1"/>
          <p:nvPr/>
        </p:nvSpPr>
        <p:spPr>
          <a:xfrm>
            <a:off x="762150" y="713825"/>
            <a:ext cx="76197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660000"/>
                </a:solidFill>
                <a:highlight>
                  <a:schemeClr val="lt1"/>
                </a:highlight>
                <a:latin typeface="Comfortaa"/>
                <a:ea typeface="Comfortaa"/>
                <a:cs typeface="Comfortaa"/>
                <a:sym typeface="Comfortaa"/>
              </a:rPr>
              <a:t>DATASET</a:t>
            </a:r>
            <a:endParaRPr sz="1200" u="sng">
              <a:highlight>
                <a:schemeClr val="lt1"/>
              </a:highlight>
              <a:latin typeface="Comfortaa"/>
              <a:ea typeface="Comfortaa"/>
              <a:cs typeface="Comfortaa"/>
              <a:sym typeface="Comfortaa"/>
            </a:endParaRPr>
          </a:p>
          <a:p>
            <a:pPr indent="0" lvl="0" marL="0" rtl="0" algn="just">
              <a:lnSpc>
                <a:spcPct val="115000"/>
              </a:lnSpc>
              <a:spcBef>
                <a:spcPts val="0"/>
              </a:spcBef>
              <a:spcAft>
                <a:spcPts val="0"/>
              </a:spcAft>
              <a:buClr>
                <a:schemeClr val="dk1"/>
              </a:buClr>
              <a:buSzPts val="1100"/>
              <a:buFont typeface="Arial"/>
              <a:buNone/>
            </a:pPr>
            <a:r>
              <a:rPr lang="en" sz="1200">
                <a:highlight>
                  <a:schemeClr val="lt1"/>
                </a:highlight>
                <a:latin typeface="Comfortaa Medium"/>
                <a:ea typeface="Comfortaa Medium"/>
                <a:cs typeface="Comfortaa Medium"/>
                <a:sym typeface="Comfortaa Medium"/>
              </a:rPr>
              <a:t>AIRS dataset covering the full area of Christchurch in New Zealand with satellite images and ground truth masks. </a:t>
            </a:r>
            <a:endParaRPr sz="1200">
              <a:highlight>
                <a:schemeClr val="lt1"/>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highlight>
                  <a:schemeClr val="lt1"/>
                </a:highlight>
                <a:latin typeface="Comfortaa"/>
                <a:ea typeface="Comfortaa"/>
                <a:cs typeface="Comfortaa"/>
                <a:sym typeface="Comfortaa"/>
              </a:rPr>
              <a:t>Training</a:t>
            </a:r>
            <a:r>
              <a:rPr b="1" lang="en" sz="1200">
                <a:latin typeface="Comfortaa"/>
                <a:ea typeface="Comfortaa"/>
                <a:cs typeface="Comfortaa"/>
                <a:sym typeface="Comfortaa"/>
              </a:rPr>
              <a:t> set:</a:t>
            </a:r>
            <a:r>
              <a:rPr lang="en" sz="1200">
                <a:latin typeface="Comfortaa Medium"/>
                <a:ea typeface="Comfortaa Medium"/>
                <a:cs typeface="Comfortaa Medium"/>
                <a:sym typeface="Comfortaa Medium"/>
              </a:rPr>
              <a:t> 		857 images      </a:t>
            </a:r>
            <a:endParaRPr sz="12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latin typeface="Comfortaa"/>
                <a:ea typeface="Comfortaa"/>
                <a:cs typeface="Comfortaa"/>
                <a:sym typeface="Comfortaa"/>
              </a:rPr>
              <a:t>Validation Set:</a:t>
            </a:r>
            <a:r>
              <a:rPr lang="en" sz="1200">
                <a:latin typeface="Comfortaa Medium"/>
                <a:ea typeface="Comfortaa Medium"/>
                <a:cs typeface="Comfortaa Medium"/>
                <a:sym typeface="Comfortaa Medium"/>
              </a:rPr>
              <a:t> 		90 images	</a:t>
            </a:r>
            <a:endParaRPr sz="12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latin typeface="Comfortaa"/>
                <a:ea typeface="Comfortaa"/>
                <a:cs typeface="Comfortaa"/>
                <a:sym typeface="Comfortaa"/>
              </a:rPr>
              <a:t>Testing Set:</a:t>
            </a:r>
            <a:r>
              <a:rPr lang="en" sz="1200">
                <a:latin typeface="Comfortaa Medium"/>
                <a:ea typeface="Comfortaa Medium"/>
                <a:cs typeface="Comfortaa Medium"/>
                <a:sym typeface="Comfortaa Medium"/>
              </a:rPr>
              <a:t> 		90 images</a:t>
            </a:r>
            <a:endParaRPr sz="12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latin typeface="Comfortaa"/>
                <a:ea typeface="Comfortaa"/>
                <a:cs typeface="Comfortaa"/>
                <a:sym typeface="Comfortaa"/>
              </a:rPr>
              <a:t>Spatial dimensions: </a:t>
            </a:r>
            <a:r>
              <a:rPr lang="en" sz="1200">
                <a:latin typeface="Comfortaa Medium"/>
                <a:ea typeface="Comfortaa Medium"/>
                <a:cs typeface="Comfortaa Medium"/>
                <a:sym typeface="Comfortaa Medium"/>
              </a:rPr>
              <a:t>  	10000 ╳ 10000 pixels 	</a:t>
            </a:r>
            <a:endParaRPr sz="12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rPr b="1" lang="en" sz="1200">
                <a:latin typeface="Comfortaa"/>
                <a:ea typeface="Comfortaa"/>
                <a:cs typeface="Comfortaa"/>
                <a:sym typeface="Comfortaa"/>
              </a:rPr>
              <a:t>Spatial resolution: </a:t>
            </a:r>
            <a:r>
              <a:rPr lang="en" sz="1200">
                <a:latin typeface="Comfortaa Medium"/>
                <a:ea typeface="Comfortaa Medium"/>
                <a:cs typeface="Comfortaa Medium"/>
                <a:sym typeface="Comfortaa Medium"/>
              </a:rPr>
              <a:t>      	7.5 cm</a:t>
            </a:r>
            <a:endParaRPr sz="1200">
              <a:highlight>
                <a:schemeClr val="lt1"/>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t/>
            </a:r>
            <a:endParaRPr sz="1200">
              <a:highlight>
                <a:schemeClr val="lt1"/>
              </a:highlight>
              <a:latin typeface="Comfortaa"/>
              <a:ea typeface="Comfortaa"/>
              <a:cs typeface="Comfortaa"/>
              <a:sym typeface="Comfortaa"/>
            </a:endParaRPr>
          </a:p>
          <a:p>
            <a:pPr indent="0" lvl="0" marL="0" rtl="0" algn="just">
              <a:lnSpc>
                <a:spcPct val="115000"/>
              </a:lnSpc>
              <a:spcBef>
                <a:spcPts val="0"/>
              </a:spcBef>
              <a:spcAft>
                <a:spcPts val="0"/>
              </a:spcAft>
              <a:buClr>
                <a:schemeClr val="dk1"/>
              </a:buClr>
              <a:buSzPts val="1100"/>
              <a:buFont typeface="Arial"/>
              <a:buNone/>
            </a:pPr>
            <a:r>
              <a:t/>
            </a:r>
            <a:endParaRPr b="1" sz="1200" u="sng">
              <a:solidFill>
                <a:srgbClr val="660000"/>
              </a:solidFill>
              <a:highlight>
                <a:schemeClr val="lt1"/>
              </a:highlight>
              <a:latin typeface="Comfortaa"/>
              <a:ea typeface="Comfortaa"/>
              <a:cs typeface="Comfortaa"/>
              <a:sym typeface="Comfortaa"/>
            </a:endParaRPr>
          </a:p>
          <a:p>
            <a:pPr indent="0" lvl="0" marL="0" rtl="0" algn="just">
              <a:lnSpc>
                <a:spcPct val="115000"/>
              </a:lnSpc>
              <a:spcBef>
                <a:spcPts val="0"/>
              </a:spcBef>
              <a:spcAft>
                <a:spcPts val="0"/>
              </a:spcAft>
              <a:buClr>
                <a:schemeClr val="dk1"/>
              </a:buClr>
              <a:buSzPts val="1100"/>
              <a:buFont typeface="Arial"/>
              <a:buNone/>
            </a:pPr>
            <a:r>
              <a:rPr b="1" lang="en" sz="1200" u="sng">
                <a:solidFill>
                  <a:srgbClr val="660000"/>
                </a:solidFill>
                <a:highlight>
                  <a:schemeClr val="lt1"/>
                </a:highlight>
                <a:latin typeface="Comfortaa"/>
                <a:ea typeface="Comfortaa"/>
                <a:cs typeface="Comfortaa"/>
                <a:sym typeface="Comfortaa"/>
              </a:rPr>
              <a:t>EXPERIMENTAL SETUP</a:t>
            </a:r>
            <a:endParaRPr b="1" sz="1200" u="sng">
              <a:solidFill>
                <a:srgbClr val="660000"/>
              </a:solidFill>
              <a:highlight>
                <a:schemeClr val="lt1"/>
              </a:highlight>
              <a:latin typeface="Comfortaa"/>
              <a:ea typeface="Comfortaa"/>
              <a:cs typeface="Comfortaa"/>
              <a:sym typeface="Comfortaa"/>
            </a:endParaRPr>
          </a:p>
          <a:p>
            <a:pPr indent="-304800" lvl="0" marL="457200" rtl="0" algn="just">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Tensorflow backend.</a:t>
            </a:r>
            <a:endParaRPr sz="1200">
              <a:highlight>
                <a:schemeClr val="lt1"/>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Keras Framework.</a:t>
            </a:r>
            <a:endParaRPr sz="1200">
              <a:highlight>
                <a:schemeClr val="lt1"/>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Environment used: Colab Pro with 16BG, T4 GPU and Kaggle GPU notebooks</a:t>
            </a:r>
            <a:endParaRPr sz="1200">
              <a:highlight>
                <a:schemeClr val="lt1"/>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SzPts val="1200"/>
              <a:buFont typeface="Comfortaa Medium"/>
              <a:buChar char="❏"/>
            </a:pPr>
            <a:r>
              <a:rPr lang="en" sz="1200">
                <a:highlight>
                  <a:schemeClr val="lt1"/>
                </a:highlight>
                <a:latin typeface="Comfortaa Medium"/>
                <a:ea typeface="Comfortaa Medium"/>
                <a:cs typeface="Comfortaa Medium"/>
                <a:sym typeface="Comfortaa Medium"/>
              </a:rPr>
              <a:t>Frontend integrated with flask.</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860175" y="662975"/>
            <a:ext cx="6950700" cy="95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783F04"/>
                </a:solidFill>
                <a:highlight>
                  <a:schemeClr val="lt1"/>
                </a:highlight>
                <a:latin typeface="Comfortaa"/>
                <a:ea typeface="Comfortaa"/>
                <a:cs typeface="Comfortaa"/>
                <a:sym typeface="Comfortaa"/>
              </a:rPr>
              <a:t>1.1</a:t>
            </a:r>
            <a:r>
              <a:rPr b="1" lang="en" sz="1200">
                <a:solidFill>
                  <a:srgbClr val="783F04"/>
                </a:solidFill>
                <a:highlight>
                  <a:schemeClr val="lt1"/>
                </a:highlight>
                <a:latin typeface="Comfortaa"/>
                <a:ea typeface="Comfortaa"/>
                <a:cs typeface="Comfortaa"/>
                <a:sym typeface="Comfortaa"/>
              </a:rPr>
              <a:t> </a:t>
            </a:r>
            <a:r>
              <a:rPr b="1" lang="en" sz="1200" u="sng">
                <a:solidFill>
                  <a:srgbClr val="783F04"/>
                </a:solidFill>
                <a:highlight>
                  <a:schemeClr val="lt1"/>
                </a:highlight>
                <a:latin typeface="Comfortaa"/>
                <a:ea typeface="Comfortaa"/>
                <a:cs typeface="Comfortaa"/>
                <a:sym typeface="Comfortaa"/>
              </a:rPr>
              <a:t>Clipping original aerial images</a:t>
            </a:r>
            <a:endParaRPr b="1" sz="1200" u="sng">
              <a:solidFill>
                <a:srgbClr val="783F04"/>
              </a:solidFill>
              <a:highlight>
                <a:schemeClr val="lt1"/>
              </a:highlight>
              <a:latin typeface="Comfortaa"/>
              <a:ea typeface="Comfortaa"/>
              <a:cs typeface="Comfortaa"/>
              <a:sym typeface="Comfortaa"/>
            </a:endParaRPr>
          </a:p>
          <a:p>
            <a:pPr indent="-298450" lvl="0" marL="457200" rtl="0" algn="l">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Direct segmentation of large satellite images is difficult</a:t>
            </a:r>
            <a:r>
              <a:rPr lang="en" sz="1100">
                <a:solidFill>
                  <a:schemeClr val="dk1"/>
                </a:solidFill>
                <a:highlight>
                  <a:schemeClr val="lt1"/>
                </a:highlight>
                <a:latin typeface="Comfortaa Medium"/>
                <a:ea typeface="Comfortaa Medium"/>
                <a:cs typeface="Comfortaa Medium"/>
                <a:sym typeface="Comfortaa Medium"/>
              </a:rPr>
              <a:t>. </a:t>
            </a:r>
            <a:endParaRPr sz="1100">
              <a:solidFill>
                <a:schemeClr val="dk1"/>
              </a:solidFill>
              <a:highlight>
                <a:schemeClr val="lt1"/>
              </a:highlight>
              <a:latin typeface="Comfortaa Medium"/>
              <a:ea typeface="Comfortaa Medium"/>
              <a:cs typeface="Comfortaa Medium"/>
              <a:sym typeface="Comfortaa Medium"/>
            </a:endParaRPr>
          </a:p>
          <a:p>
            <a:pPr indent="-298450" lvl="0" marL="457200" rtl="0" algn="l">
              <a:lnSpc>
                <a:spcPct val="115000"/>
              </a:lnSpc>
              <a:spcBef>
                <a:spcPts val="0"/>
              </a:spcBef>
              <a:spcAft>
                <a:spcPts val="0"/>
              </a:spcAft>
              <a:buClr>
                <a:schemeClr val="dk1"/>
              </a:buClr>
              <a:buSzPts val="1100"/>
              <a:buFont typeface="Comfortaa Medium"/>
              <a:buChar char="➢"/>
            </a:pPr>
            <a:r>
              <a:rPr lang="en" sz="1100">
                <a:solidFill>
                  <a:schemeClr val="dk1"/>
                </a:solidFill>
                <a:highlight>
                  <a:schemeClr val="lt1"/>
                </a:highlight>
                <a:latin typeface="Comfortaa Medium"/>
                <a:ea typeface="Comfortaa Medium"/>
                <a:cs typeface="Comfortaa Medium"/>
                <a:sym typeface="Comfortaa Medium"/>
              </a:rPr>
              <a:t>Dimensions of 10000 * 10000 pixels is cut into 36 smaller patches of size 1536 * 1536 by </a:t>
            </a:r>
            <a:r>
              <a:rPr b="1" lang="en" sz="1100">
                <a:solidFill>
                  <a:schemeClr val="dk1"/>
                </a:solidFill>
                <a:highlight>
                  <a:schemeClr val="lt1"/>
                </a:highlight>
                <a:latin typeface="Comfortaa"/>
                <a:ea typeface="Comfortaa"/>
                <a:cs typeface="Comfortaa"/>
                <a:sym typeface="Comfortaa"/>
              </a:rPr>
              <a:t>sliding window</a:t>
            </a:r>
            <a:r>
              <a:rPr lang="en" sz="1100">
                <a:solidFill>
                  <a:schemeClr val="dk1"/>
                </a:solidFill>
                <a:highlight>
                  <a:schemeClr val="lt1"/>
                </a:highlight>
                <a:latin typeface="Comfortaa Medium"/>
                <a:ea typeface="Comfortaa Medium"/>
                <a:cs typeface="Comfortaa Medium"/>
                <a:sym typeface="Comfortaa Medium"/>
              </a:rPr>
              <a:t> technique.</a:t>
            </a:r>
            <a:endParaRPr sz="1100">
              <a:solidFill>
                <a:schemeClr val="dk1"/>
              </a:solidFill>
              <a:latin typeface="Comfortaa Medium"/>
              <a:ea typeface="Comfortaa Medium"/>
              <a:cs typeface="Comfortaa Medium"/>
              <a:sym typeface="Comfortaa Medium"/>
            </a:endParaRPr>
          </a:p>
        </p:txBody>
      </p:sp>
      <p:sp>
        <p:nvSpPr>
          <p:cNvPr id="203" name="Google Shape;203;p35"/>
          <p:cNvSpPr txBox="1"/>
          <p:nvPr/>
        </p:nvSpPr>
        <p:spPr>
          <a:xfrm>
            <a:off x="2788950" y="225875"/>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pic>
        <p:nvPicPr>
          <p:cNvPr id="204" name="Google Shape;204;p35"/>
          <p:cNvPicPr preferRelativeResize="0"/>
          <p:nvPr/>
        </p:nvPicPr>
        <p:blipFill>
          <a:blip r:embed="rId3">
            <a:alphaModFix/>
          </a:blip>
          <a:stretch>
            <a:fillRect/>
          </a:stretch>
        </p:blipFill>
        <p:spPr>
          <a:xfrm>
            <a:off x="929700" y="1618779"/>
            <a:ext cx="3701100" cy="2992272"/>
          </a:xfrm>
          <a:prstGeom prst="rect">
            <a:avLst/>
          </a:prstGeom>
          <a:noFill/>
          <a:ln>
            <a:noFill/>
          </a:ln>
        </p:spPr>
      </p:pic>
      <p:pic>
        <p:nvPicPr>
          <p:cNvPr id="205" name="Google Shape;205;p35"/>
          <p:cNvPicPr preferRelativeResize="0"/>
          <p:nvPr/>
        </p:nvPicPr>
        <p:blipFill>
          <a:blip r:embed="rId4">
            <a:alphaModFix/>
          </a:blip>
          <a:stretch>
            <a:fillRect/>
          </a:stretch>
        </p:blipFill>
        <p:spPr>
          <a:xfrm>
            <a:off x="4829875" y="1562700"/>
            <a:ext cx="3745525" cy="3111250"/>
          </a:xfrm>
          <a:prstGeom prst="rect">
            <a:avLst/>
          </a:prstGeom>
          <a:noFill/>
          <a:ln>
            <a:noFill/>
          </a:ln>
        </p:spPr>
      </p:pic>
      <p:sp>
        <p:nvSpPr>
          <p:cNvPr id="206" name="Google Shape;206;p35"/>
          <p:cNvSpPr txBox="1"/>
          <p:nvPr/>
        </p:nvSpPr>
        <p:spPr>
          <a:xfrm>
            <a:off x="1911350" y="4673950"/>
            <a:ext cx="187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Aerial satellite image</a:t>
            </a:r>
            <a:endParaRPr b="1" sz="1200">
              <a:solidFill>
                <a:srgbClr val="783F04"/>
              </a:solidFill>
              <a:latin typeface="Comfortaa"/>
              <a:ea typeface="Comfortaa"/>
              <a:cs typeface="Comfortaa"/>
              <a:sym typeface="Comfortaa"/>
            </a:endParaRPr>
          </a:p>
        </p:txBody>
      </p:sp>
      <p:sp>
        <p:nvSpPr>
          <p:cNvPr id="207" name="Google Shape;207;p35"/>
          <p:cNvSpPr txBox="1"/>
          <p:nvPr/>
        </p:nvSpPr>
        <p:spPr>
          <a:xfrm>
            <a:off x="5504350" y="4673950"/>
            <a:ext cx="272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Patches of </a:t>
            </a:r>
            <a:r>
              <a:rPr b="1" lang="en" sz="1200">
                <a:solidFill>
                  <a:srgbClr val="783F04"/>
                </a:solidFill>
                <a:latin typeface="Comfortaa"/>
                <a:ea typeface="Comfortaa"/>
                <a:cs typeface="Comfortaa"/>
                <a:sym typeface="Comfortaa"/>
              </a:rPr>
              <a:t>image after clipping</a:t>
            </a:r>
            <a:endParaRPr b="1" sz="1200">
              <a:solidFill>
                <a:srgbClr val="783F04"/>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464000" y="452325"/>
            <a:ext cx="7932300" cy="8562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783F04"/>
                </a:solidFill>
                <a:highlight>
                  <a:schemeClr val="lt1"/>
                </a:highlight>
                <a:latin typeface="Comfortaa"/>
                <a:ea typeface="Comfortaa"/>
                <a:cs typeface="Comfortaa"/>
                <a:sym typeface="Comfortaa"/>
              </a:rPr>
              <a:t>1.2 </a:t>
            </a:r>
            <a:r>
              <a:rPr b="1" lang="en" sz="1200" u="sng">
                <a:solidFill>
                  <a:srgbClr val="783F04"/>
                </a:solidFill>
                <a:highlight>
                  <a:schemeClr val="lt1"/>
                </a:highlight>
                <a:latin typeface="Comfortaa"/>
                <a:ea typeface="Comfortaa"/>
                <a:cs typeface="Comfortaa"/>
                <a:sym typeface="Comfortaa"/>
              </a:rPr>
              <a:t>Clipping corresponding mask images</a:t>
            </a:r>
            <a:endParaRPr b="1" sz="1200" u="sng">
              <a:solidFill>
                <a:srgbClr val="783F04"/>
              </a:solidFill>
              <a:highlight>
                <a:schemeClr val="lt1"/>
              </a:highlight>
              <a:latin typeface="Comfortaa"/>
              <a:ea typeface="Comfortaa"/>
              <a:cs typeface="Comfortaa"/>
              <a:sym typeface="Comfortaa"/>
            </a:endParaRPr>
          </a:p>
          <a:p>
            <a:pPr indent="-298450" lvl="0" marL="457200" rtl="0" algn="l">
              <a:lnSpc>
                <a:spcPct val="115000"/>
              </a:lnSpc>
              <a:spcBef>
                <a:spcPts val="0"/>
              </a:spcBef>
              <a:spcAft>
                <a:spcPts val="0"/>
              </a:spcAft>
              <a:buSzPts val="1100"/>
              <a:buFont typeface="Comfortaa Medium"/>
              <a:buChar char="➢"/>
            </a:pPr>
            <a:r>
              <a:rPr lang="en" sz="1100">
                <a:highlight>
                  <a:schemeClr val="lt1"/>
                </a:highlight>
                <a:latin typeface="Comfortaa Medium"/>
                <a:ea typeface="Comfortaa Medium"/>
                <a:cs typeface="Comfortaa Medium"/>
                <a:sym typeface="Comfortaa Medium"/>
              </a:rPr>
              <a:t>Corresponding ground truth masks for satellite images also needs to be clipped.</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ts val="1100"/>
              <a:buFont typeface="Arial"/>
              <a:buNone/>
            </a:pPr>
            <a:r>
              <a:t/>
            </a:r>
            <a:endParaRPr b="1" sz="1350">
              <a:solidFill>
                <a:srgbClr val="B45F06"/>
              </a:solidFill>
              <a:highlight>
                <a:srgbClr val="FFFFFF"/>
              </a:highlight>
              <a:latin typeface="Times New Roman"/>
              <a:ea typeface="Times New Roman"/>
              <a:cs typeface="Times New Roman"/>
              <a:sym typeface="Times New Roman"/>
            </a:endParaRPr>
          </a:p>
        </p:txBody>
      </p:sp>
      <p:pic>
        <p:nvPicPr>
          <p:cNvPr id="213" name="Google Shape;213;p36"/>
          <p:cNvPicPr preferRelativeResize="0"/>
          <p:nvPr/>
        </p:nvPicPr>
        <p:blipFill>
          <a:blip r:embed="rId3">
            <a:alphaModFix/>
          </a:blip>
          <a:stretch>
            <a:fillRect/>
          </a:stretch>
        </p:blipFill>
        <p:spPr>
          <a:xfrm>
            <a:off x="517075" y="1419975"/>
            <a:ext cx="3885924" cy="3140025"/>
          </a:xfrm>
          <a:prstGeom prst="rect">
            <a:avLst/>
          </a:prstGeom>
          <a:noFill/>
          <a:ln>
            <a:noFill/>
          </a:ln>
        </p:spPr>
      </p:pic>
      <p:pic>
        <p:nvPicPr>
          <p:cNvPr id="214" name="Google Shape;214;p36"/>
          <p:cNvPicPr preferRelativeResize="0"/>
          <p:nvPr/>
        </p:nvPicPr>
        <p:blipFill>
          <a:blip r:embed="rId4">
            <a:alphaModFix/>
          </a:blip>
          <a:stretch>
            <a:fillRect/>
          </a:stretch>
        </p:blipFill>
        <p:spPr>
          <a:xfrm>
            <a:off x="4769550" y="1419988"/>
            <a:ext cx="3798300" cy="3139999"/>
          </a:xfrm>
          <a:prstGeom prst="rect">
            <a:avLst/>
          </a:prstGeom>
          <a:noFill/>
          <a:ln>
            <a:noFill/>
          </a:ln>
        </p:spPr>
      </p:pic>
      <p:sp>
        <p:nvSpPr>
          <p:cNvPr id="215" name="Google Shape;215;p36"/>
          <p:cNvSpPr txBox="1"/>
          <p:nvPr/>
        </p:nvSpPr>
        <p:spPr>
          <a:xfrm>
            <a:off x="4435800" y="4559975"/>
            <a:ext cx="4465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Ground truth patches after clipping</a:t>
            </a:r>
            <a:endParaRPr b="1" sz="1200">
              <a:solidFill>
                <a:srgbClr val="783F04"/>
              </a:solidFill>
              <a:latin typeface="Comfortaa"/>
              <a:ea typeface="Comfortaa"/>
              <a:cs typeface="Comfortaa"/>
              <a:sym typeface="Comfortaa"/>
            </a:endParaRPr>
          </a:p>
        </p:txBody>
      </p:sp>
      <p:sp>
        <p:nvSpPr>
          <p:cNvPr id="216" name="Google Shape;216;p36"/>
          <p:cNvSpPr txBox="1"/>
          <p:nvPr/>
        </p:nvSpPr>
        <p:spPr>
          <a:xfrm>
            <a:off x="2721450" y="52125"/>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sp>
        <p:nvSpPr>
          <p:cNvPr id="217" name="Google Shape;217;p36"/>
          <p:cNvSpPr txBox="1"/>
          <p:nvPr/>
        </p:nvSpPr>
        <p:spPr>
          <a:xfrm>
            <a:off x="1424800" y="4671450"/>
            <a:ext cx="277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Ground truth segmented</a:t>
            </a:r>
            <a:r>
              <a:rPr b="1" lang="en" sz="1200">
                <a:solidFill>
                  <a:srgbClr val="783F04"/>
                </a:solidFill>
                <a:latin typeface="Comfortaa"/>
                <a:ea typeface="Comfortaa"/>
                <a:cs typeface="Comfortaa"/>
                <a:sym typeface="Comfortaa"/>
              </a:rPr>
              <a:t> image</a:t>
            </a:r>
            <a:endParaRPr b="1" sz="1200">
              <a:solidFill>
                <a:srgbClr val="783F04"/>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564750" y="604725"/>
            <a:ext cx="8097600" cy="2158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4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rgbClr val="783F04"/>
                </a:solidFill>
                <a:highlight>
                  <a:srgbClr val="FFFFFF"/>
                </a:highlight>
                <a:latin typeface="Comfortaa Medium"/>
                <a:ea typeface="Comfortaa Medium"/>
                <a:cs typeface="Comfortaa Medium"/>
                <a:sym typeface="Comfortaa Medium"/>
              </a:rPr>
              <a:t>1.3</a:t>
            </a:r>
            <a:r>
              <a:rPr lang="en" sz="1500">
                <a:solidFill>
                  <a:srgbClr val="783F04"/>
                </a:solidFill>
                <a:highlight>
                  <a:srgbClr val="FFFFFF"/>
                </a:highlight>
                <a:latin typeface="Comfortaa Medium"/>
                <a:ea typeface="Comfortaa Medium"/>
                <a:cs typeface="Comfortaa Medium"/>
                <a:sym typeface="Comfortaa Medium"/>
              </a:rPr>
              <a:t> </a:t>
            </a:r>
            <a:r>
              <a:rPr lang="en" sz="1500" u="sng">
                <a:solidFill>
                  <a:srgbClr val="783F04"/>
                </a:solidFill>
                <a:highlight>
                  <a:srgbClr val="FFFFFF"/>
                </a:highlight>
                <a:latin typeface="Comfortaa Medium"/>
                <a:ea typeface="Comfortaa Medium"/>
                <a:cs typeface="Comfortaa Medium"/>
                <a:sym typeface="Comfortaa Medium"/>
              </a:rPr>
              <a:t>Resizing and Normalization</a:t>
            </a:r>
            <a:endParaRPr sz="1500">
              <a:solidFill>
                <a:srgbClr val="783F04"/>
              </a:solidFill>
              <a:highlight>
                <a:srgbClr val="FFFFFF"/>
              </a:highlight>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rPr lang="en" sz="1200">
                <a:highlight>
                  <a:srgbClr val="FFFFFF"/>
                </a:highlight>
                <a:latin typeface="Comfortaa Medium"/>
                <a:ea typeface="Comfortaa Medium"/>
                <a:cs typeface="Comfortaa Medium"/>
                <a:sym typeface="Comfortaa Medium"/>
              </a:rPr>
              <a:t>As images of size 1536 * 1536 are still huge to process and train on complex neural nets, we resize the images to 256 * 256 with INTER_CUBIC interpolation method as it leads to better resolution of images.</a:t>
            </a:r>
            <a:endParaRPr sz="1200">
              <a:highlight>
                <a:srgbClr val="FFFFFF"/>
              </a:highlight>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200">
              <a:highlight>
                <a:srgbClr val="FFFFFF"/>
              </a:highlight>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ct val="91666"/>
              <a:buFont typeface="Arial"/>
              <a:buNone/>
            </a:pPr>
            <a:r>
              <a:rPr lang="en" sz="1200">
                <a:highlight>
                  <a:srgbClr val="FFFFFF"/>
                </a:highlight>
                <a:latin typeface="Comfortaa Medium"/>
                <a:ea typeface="Comfortaa Medium"/>
                <a:cs typeface="Comfortaa Medium"/>
                <a:sym typeface="Comfortaa Medium"/>
              </a:rPr>
              <a:t>MinMax scaler is employed for normalization as this method is </a:t>
            </a:r>
            <a:r>
              <a:rPr lang="en" sz="1200">
                <a:solidFill>
                  <a:srgbClr val="232629"/>
                </a:solidFill>
                <a:highlight>
                  <a:srgbClr val="FFFFFF"/>
                </a:highlight>
                <a:latin typeface="Comfortaa Medium"/>
                <a:ea typeface="Comfortaa Medium"/>
                <a:cs typeface="Comfortaa Medium"/>
                <a:sym typeface="Comfortaa Medium"/>
              </a:rPr>
              <a:t>used when the upper and lower boundaries are well known (e.g. for images where pixel intensities go from 0 to 255 in the RGB color range).</a:t>
            </a:r>
            <a:endParaRPr sz="1200">
              <a:solidFill>
                <a:srgbClr val="232629"/>
              </a:solidFill>
              <a:highlight>
                <a:srgbClr val="FFFFFF"/>
              </a:highlight>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ct val="73333"/>
              <a:buFont typeface="Arial"/>
              <a:buNone/>
            </a:pPr>
            <a:r>
              <a:t/>
            </a:r>
            <a:endParaRPr sz="1500">
              <a:solidFill>
                <a:srgbClr val="232629"/>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sz="1500"/>
          </a:p>
          <a:p>
            <a:pPr indent="0" lvl="0" marL="0" rtl="0" algn="ctr">
              <a:spcBef>
                <a:spcPts val="0"/>
              </a:spcBef>
              <a:spcAft>
                <a:spcPts val="0"/>
              </a:spcAft>
              <a:buNone/>
            </a:pPr>
            <a:r>
              <a:t/>
            </a:r>
            <a:endParaRPr/>
          </a:p>
        </p:txBody>
      </p:sp>
      <p:pic>
        <p:nvPicPr>
          <p:cNvPr id="223" name="Google Shape;223;p37"/>
          <p:cNvPicPr preferRelativeResize="0"/>
          <p:nvPr/>
        </p:nvPicPr>
        <p:blipFill>
          <a:blip r:embed="rId3">
            <a:alphaModFix/>
          </a:blip>
          <a:stretch>
            <a:fillRect/>
          </a:stretch>
        </p:blipFill>
        <p:spPr>
          <a:xfrm>
            <a:off x="3164800" y="2120450"/>
            <a:ext cx="2357425" cy="523097"/>
          </a:xfrm>
          <a:prstGeom prst="rect">
            <a:avLst/>
          </a:prstGeom>
          <a:noFill/>
          <a:ln>
            <a:noFill/>
          </a:ln>
        </p:spPr>
      </p:pic>
      <p:pic>
        <p:nvPicPr>
          <p:cNvPr id="224" name="Google Shape;224;p37"/>
          <p:cNvPicPr preferRelativeResize="0"/>
          <p:nvPr/>
        </p:nvPicPr>
        <p:blipFill>
          <a:blip r:embed="rId4">
            <a:alphaModFix/>
          </a:blip>
          <a:stretch>
            <a:fillRect/>
          </a:stretch>
        </p:blipFill>
        <p:spPr>
          <a:xfrm>
            <a:off x="2225750" y="2762925"/>
            <a:ext cx="4273125" cy="2003350"/>
          </a:xfrm>
          <a:prstGeom prst="rect">
            <a:avLst/>
          </a:prstGeom>
          <a:noFill/>
          <a:ln>
            <a:noFill/>
          </a:ln>
        </p:spPr>
      </p:pic>
      <p:sp>
        <p:nvSpPr>
          <p:cNvPr id="225" name="Google Shape;225;p37"/>
          <p:cNvSpPr txBox="1"/>
          <p:nvPr/>
        </p:nvSpPr>
        <p:spPr>
          <a:xfrm>
            <a:off x="1323000" y="4643200"/>
            <a:ext cx="65811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latin typeface="Comfortaa"/>
                <a:ea typeface="Comfortaa"/>
                <a:cs typeface="Comfortaa"/>
                <a:sym typeface="Comfortaa"/>
              </a:rPr>
              <a:t>Aerial view and ground truth mask after resizing and employing min-max scaler.</a:t>
            </a:r>
            <a:endParaRPr b="1" sz="1100">
              <a:solidFill>
                <a:srgbClr val="783F04"/>
              </a:solidFill>
              <a:latin typeface="Comfortaa"/>
              <a:ea typeface="Comfortaa"/>
              <a:cs typeface="Comfortaa"/>
              <a:sym typeface="Comfortaa"/>
            </a:endParaRPr>
          </a:p>
        </p:txBody>
      </p:sp>
      <p:sp>
        <p:nvSpPr>
          <p:cNvPr id="226" name="Google Shape;226;p37"/>
          <p:cNvSpPr txBox="1"/>
          <p:nvPr/>
        </p:nvSpPr>
        <p:spPr>
          <a:xfrm>
            <a:off x="2763000" y="112950"/>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428925" y="295400"/>
            <a:ext cx="7596600" cy="654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t/>
            </a:r>
            <a:endParaRPr b="1" sz="1360" u="sng">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990"/>
              <a:buFont typeface="Arial"/>
              <a:buNone/>
            </a:pPr>
            <a:r>
              <a:rPr b="1" lang="en" sz="1300">
                <a:solidFill>
                  <a:srgbClr val="783F04"/>
                </a:solidFill>
                <a:latin typeface="Comfortaa"/>
                <a:ea typeface="Comfortaa"/>
                <a:cs typeface="Comfortaa"/>
                <a:sym typeface="Comfortaa"/>
              </a:rPr>
              <a:t>1.4</a:t>
            </a:r>
            <a:r>
              <a:rPr b="1" lang="en" sz="1300">
                <a:solidFill>
                  <a:srgbClr val="783F04"/>
                </a:solidFill>
                <a:latin typeface="Comfortaa"/>
                <a:ea typeface="Comfortaa"/>
                <a:cs typeface="Comfortaa"/>
                <a:sym typeface="Comfortaa"/>
              </a:rPr>
              <a:t> </a:t>
            </a:r>
            <a:r>
              <a:rPr b="1" lang="en" sz="1300" u="sng">
                <a:solidFill>
                  <a:srgbClr val="783F04"/>
                </a:solidFill>
                <a:latin typeface="Comfortaa"/>
                <a:ea typeface="Comfortaa"/>
                <a:cs typeface="Comfortaa"/>
                <a:sym typeface="Comfortaa"/>
              </a:rPr>
              <a:t>Adapting the MultiRes UNet architecture</a:t>
            </a:r>
            <a:endParaRPr b="1" sz="1300" u="sng">
              <a:solidFill>
                <a:srgbClr val="783F04"/>
              </a:solidFill>
              <a:latin typeface="Comfortaa"/>
              <a:ea typeface="Comfortaa"/>
              <a:cs typeface="Comfortaa"/>
              <a:sym typeface="Comfortaa"/>
            </a:endParaRPr>
          </a:p>
          <a:p>
            <a:pPr indent="0" lvl="0" marL="0" rtl="0" algn="l">
              <a:lnSpc>
                <a:spcPct val="115000"/>
              </a:lnSpc>
              <a:spcBef>
                <a:spcPts val="0"/>
              </a:spcBef>
              <a:spcAft>
                <a:spcPts val="0"/>
              </a:spcAft>
              <a:buSzPts val="990"/>
              <a:buNone/>
            </a:pPr>
            <a:r>
              <a:rPr lang="en" sz="1100">
                <a:latin typeface="Comfortaa Medium"/>
                <a:ea typeface="Comfortaa Medium"/>
                <a:cs typeface="Comfortaa Medium"/>
                <a:sym typeface="Comfortaa Medium"/>
              </a:rPr>
              <a:t>The architecture of the MultiRes UNet network consists of 2 important blocks: the MultiRes Block and the Res Path.</a:t>
            </a:r>
            <a:endParaRPr sz="1100">
              <a:latin typeface="Comfortaa Medium"/>
              <a:ea typeface="Comfortaa Medium"/>
              <a:cs typeface="Comfortaa Medium"/>
              <a:sym typeface="Comfortaa Medium"/>
            </a:endParaRPr>
          </a:p>
          <a:p>
            <a:pPr indent="0" lvl="0" marL="0" rtl="0" algn="ctr">
              <a:lnSpc>
                <a:spcPct val="115000"/>
              </a:lnSpc>
              <a:spcBef>
                <a:spcPts val="0"/>
              </a:spcBef>
              <a:spcAft>
                <a:spcPts val="0"/>
              </a:spcAft>
              <a:buClr>
                <a:schemeClr val="dk1"/>
              </a:buClr>
              <a:buSzPts val="990"/>
              <a:buFont typeface="Arial"/>
              <a:buNone/>
            </a:pPr>
            <a:r>
              <a:rPr b="1" lang="en" sz="1360">
                <a:solidFill>
                  <a:srgbClr val="B45F06"/>
                </a:solidFill>
                <a:latin typeface="Comfortaa"/>
                <a:ea typeface="Comfortaa"/>
                <a:cs typeface="Comfortaa"/>
                <a:sym typeface="Comfortaa"/>
              </a:rPr>
              <a:t>MultiRes Block</a:t>
            </a:r>
            <a:endParaRPr b="1" sz="1360">
              <a:solidFill>
                <a:srgbClr val="B45F06"/>
              </a:solidFill>
              <a:latin typeface="Comfortaa"/>
              <a:ea typeface="Comfortaa"/>
              <a:cs typeface="Comfortaa"/>
              <a:sym typeface="Comfortaa"/>
            </a:endParaRPr>
          </a:p>
        </p:txBody>
      </p:sp>
      <p:pic>
        <p:nvPicPr>
          <p:cNvPr id="232" name="Google Shape;232;p38"/>
          <p:cNvPicPr preferRelativeResize="0"/>
          <p:nvPr/>
        </p:nvPicPr>
        <p:blipFill>
          <a:blip r:embed="rId3">
            <a:alphaModFix/>
          </a:blip>
          <a:stretch>
            <a:fillRect/>
          </a:stretch>
        </p:blipFill>
        <p:spPr>
          <a:xfrm>
            <a:off x="1190200" y="1285837"/>
            <a:ext cx="5943600" cy="1341788"/>
          </a:xfrm>
          <a:prstGeom prst="rect">
            <a:avLst/>
          </a:prstGeom>
          <a:noFill/>
          <a:ln>
            <a:noFill/>
          </a:ln>
        </p:spPr>
      </p:pic>
      <p:pic>
        <p:nvPicPr>
          <p:cNvPr id="233" name="Google Shape;233;p38"/>
          <p:cNvPicPr preferRelativeResize="0"/>
          <p:nvPr/>
        </p:nvPicPr>
        <p:blipFill>
          <a:blip r:embed="rId4">
            <a:alphaModFix/>
          </a:blip>
          <a:stretch>
            <a:fillRect/>
          </a:stretch>
        </p:blipFill>
        <p:spPr>
          <a:xfrm>
            <a:off x="1789463" y="2953775"/>
            <a:ext cx="5565075" cy="1546775"/>
          </a:xfrm>
          <a:prstGeom prst="rect">
            <a:avLst/>
          </a:prstGeom>
          <a:noFill/>
          <a:ln>
            <a:noFill/>
          </a:ln>
        </p:spPr>
      </p:pic>
      <p:sp>
        <p:nvSpPr>
          <p:cNvPr id="234" name="Google Shape;234;p38"/>
          <p:cNvSpPr txBox="1"/>
          <p:nvPr>
            <p:ph type="title"/>
          </p:nvPr>
        </p:nvSpPr>
        <p:spPr>
          <a:xfrm>
            <a:off x="700800" y="2812800"/>
            <a:ext cx="7596600" cy="297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990"/>
              <a:buNone/>
            </a:pPr>
            <a:r>
              <a:rPr b="1" lang="en" sz="1360">
                <a:solidFill>
                  <a:srgbClr val="B45F06"/>
                </a:solidFill>
                <a:latin typeface="Comfortaa"/>
                <a:ea typeface="Comfortaa"/>
                <a:cs typeface="Comfortaa"/>
                <a:sym typeface="Comfortaa"/>
              </a:rPr>
              <a:t>Res Path</a:t>
            </a:r>
            <a:endParaRPr b="1" sz="1360">
              <a:solidFill>
                <a:srgbClr val="B45F06"/>
              </a:solidFill>
              <a:latin typeface="Comfortaa"/>
              <a:ea typeface="Comfortaa"/>
              <a:cs typeface="Comfortaa"/>
              <a:sym typeface="Comforta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9"/>
          <p:cNvPicPr preferRelativeResize="0"/>
          <p:nvPr/>
        </p:nvPicPr>
        <p:blipFill>
          <a:blip r:embed="rId3">
            <a:alphaModFix/>
          </a:blip>
          <a:stretch>
            <a:fillRect/>
          </a:stretch>
        </p:blipFill>
        <p:spPr>
          <a:xfrm>
            <a:off x="581025" y="1270625"/>
            <a:ext cx="4758150" cy="2795375"/>
          </a:xfrm>
          <a:prstGeom prst="rect">
            <a:avLst/>
          </a:prstGeom>
          <a:noFill/>
          <a:ln>
            <a:noFill/>
          </a:ln>
        </p:spPr>
      </p:pic>
      <p:graphicFrame>
        <p:nvGraphicFramePr>
          <p:cNvPr id="240" name="Google Shape;240;p39"/>
          <p:cNvGraphicFramePr/>
          <p:nvPr/>
        </p:nvGraphicFramePr>
        <p:xfrm>
          <a:off x="5504275" y="716915"/>
          <a:ext cx="3000000" cy="3000000"/>
        </p:xfrm>
        <a:graphic>
          <a:graphicData uri="http://schemas.openxmlformats.org/drawingml/2006/table">
            <a:tbl>
              <a:tblPr>
                <a:noFill/>
                <a:tableStyleId>{418DCB62-6557-4CEC-88C3-9D12D7D39791}</a:tableStyleId>
              </a:tblPr>
              <a:tblGrid>
                <a:gridCol w="1476400"/>
                <a:gridCol w="1485725"/>
              </a:tblGrid>
              <a:tr h="513775">
                <a:tc>
                  <a:txBody>
                    <a:bodyPr/>
                    <a:lstStyle/>
                    <a:p>
                      <a:pPr indent="0" lvl="0" marL="0" rtl="0" algn="l">
                        <a:spcBef>
                          <a:spcPts val="0"/>
                        </a:spcBef>
                        <a:spcAft>
                          <a:spcPts val="0"/>
                        </a:spcAft>
                        <a:buNone/>
                      </a:pPr>
                      <a:r>
                        <a:rPr b="1" lang="en" sz="1100">
                          <a:latin typeface="Comfortaa"/>
                          <a:ea typeface="Comfortaa"/>
                          <a:cs typeface="Comfortaa"/>
                          <a:sym typeface="Comfortaa"/>
                        </a:rPr>
                        <a:t>Hyper parameters</a:t>
                      </a:r>
                      <a:endParaRPr b="1" sz="1100">
                        <a:latin typeface="Comfortaa"/>
                        <a:ea typeface="Comfortaa"/>
                        <a:cs typeface="Comfortaa"/>
                        <a:sym typeface="Comforta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Values</a:t>
                      </a:r>
                      <a:endParaRPr b="1" sz="1100">
                        <a:latin typeface="Comfortaa"/>
                        <a:ea typeface="Comfortaa"/>
                        <a:cs typeface="Comfortaa"/>
                        <a:sym typeface="Comforta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Learning rate</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0.0001</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Epochs</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100</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Batch size</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8</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Image dimensions</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256 x 256</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58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Optimizer</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Adam</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44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Loss</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sz="1100">
                          <a:latin typeface="Comfortaa Medium"/>
                          <a:ea typeface="Comfortaa Medium"/>
                          <a:cs typeface="Comfortaa Medium"/>
                          <a:sym typeface="Comfortaa Medium"/>
                        </a:rPr>
                        <a:t>Binary cross entropy</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42200">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Activation Function</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 sz="1100">
                          <a:latin typeface="Comfortaa Medium"/>
                          <a:ea typeface="Comfortaa Medium"/>
                          <a:cs typeface="Comfortaa Medium"/>
                          <a:sym typeface="Comfortaa Medium"/>
                        </a:rPr>
                        <a:t>ReLU (in all convolution layers)</a:t>
                      </a:r>
                      <a:endParaRPr sz="1100">
                        <a:latin typeface="Comfortaa Medium"/>
                        <a:ea typeface="Comfortaa Medium"/>
                        <a:cs typeface="Comfortaa Medium"/>
                        <a:sym typeface="Comfortaa Medium"/>
                      </a:endParaRPr>
                    </a:p>
                    <a:p>
                      <a:pPr indent="0" lvl="0" marL="0" rtl="0" algn="l">
                        <a:lnSpc>
                          <a:spcPct val="135714"/>
                        </a:lnSpc>
                        <a:spcBef>
                          <a:spcPts val="0"/>
                        </a:spcBef>
                        <a:spcAft>
                          <a:spcPts val="0"/>
                        </a:spcAft>
                        <a:buNone/>
                      </a:pPr>
                      <a:r>
                        <a:rPr lang="en" sz="1100">
                          <a:latin typeface="Comfortaa Medium"/>
                          <a:ea typeface="Comfortaa Medium"/>
                          <a:cs typeface="Comfortaa Medium"/>
                          <a:sym typeface="Comfortaa Medium"/>
                        </a:rPr>
                        <a:t>Sigmoid (in the output layer)</a:t>
                      </a:r>
                      <a:endParaRPr sz="1100">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41" name="Google Shape;241;p39"/>
          <p:cNvSpPr txBox="1"/>
          <p:nvPr/>
        </p:nvSpPr>
        <p:spPr>
          <a:xfrm>
            <a:off x="1460100" y="509800"/>
            <a:ext cx="30000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rgbClr val="B45F06"/>
                </a:solidFill>
                <a:latin typeface="Comfortaa"/>
                <a:ea typeface="Comfortaa"/>
                <a:cs typeface="Comfortaa"/>
                <a:sym typeface="Comfortaa"/>
              </a:rPr>
              <a:t>Architecture of MultiRes UNet</a:t>
            </a:r>
            <a:endParaRPr b="1" sz="1600">
              <a:solidFill>
                <a:srgbClr val="B45F06"/>
              </a:solidFill>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0"/>
          <p:cNvPicPr preferRelativeResize="0"/>
          <p:nvPr/>
        </p:nvPicPr>
        <p:blipFill rotWithShape="1">
          <a:blip r:embed="rId3">
            <a:alphaModFix/>
          </a:blip>
          <a:srcRect b="0" l="0" r="24023" t="0"/>
          <a:stretch/>
        </p:blipFill>
        <p:spPr>
          <a:xfrm>
            <a:off x="674200" y="577700"/>
            <a:ext cx="3742499" cy="3699225"/>
          </a:xfrm>
          <a:prstGeom prst="rect">
            <a:avLst/>
          </a:prstGeom>
          <a:noFill/>
          <a:ln>
            <a:noFill/>
          </a:ln>
        </p:spPr>
      </p:pic>
      <p:pic>
        <p:nvPicPr>
          <p:cNvPr id="247" name="Google Shape;247;p40"/>
          <p:cNvPicPr preferRelativeResize="0"/>
          <p:nvPr/>
        </p:nvPicPr>
        <p:blipFill rotWithShape="1">
          <a:blip r:embed="rId4">
            <a:alphaModFix/>
          </a:blip>
          <a:srcRect b="0" l="0" r="12411" t="0"/>
          <a:stretch/>
        </p:blipFill>
        <p:spPr>
          <a:xfrm>
            <a:off x="4789425" y="614975"/>
            <a:ext cx="3615350" cy="3606050"/>
          </a:xfrm>
          <a:prstGeom prst="rect">
            <a:avLst/>
          </a:prstGeom>
          <a:noFill/>
          <a:ln>
            <a:noFill/>
          </a:ln>
        </p:spPr>
      </p:pic>
      <p:sp>
        <p:nvSpPr>
          <p:cNvPr id="248" name="Google Shape;248;p40"/>
          <p:cNvSpPr txBox="1"/>
          <p:nvPr/>
        </p:nvSpPr>
        <p:spPr>
          <a:xfrm>
            <a:off x="5027225" y="42210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83F04"/>
                </a:solidFill>
                <a:latin typeface="Comfortaa"/>
                <a:ea typeface="Comfortaa"/>
                <a:cs typeface="Comfortaa"/>
                <a:sym typeface="Comfortaa"/>
              </a:rPr>
              <a:t>Res Path</a:t>
            </a:r>
            <a:endParaRPr b="1">
              <a:solidFill>
                <a:srgbClr val="783F04"/>
              </a:solidFill>
              <a:latin typeface="Comfortaa"/>
              <a:ea typeface="Comfortaa"/>
              <a:cs typeface="Comfortaa"/>
              <a:sym typeface="Comfortaa"/>
            </a:endParaRPr>
          </a:p>
        </p:txBody>
      </p:sp>
      <p:sp>
        <p:nvSpPr>
          <p:cNvPr id="249" name="Google Shape;249;p40"/>
          <p:cNvSpPr txBox="1"/>
          <p:nvPr/>
        </p:nvSpPr>
        <p:spPr>
          <a:xfrm>
            <a:off x="857875" y="422102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83F04"/>
                </a:solidFill>
                <a:latin typeface="Comfortaa"/>
                <a:ea typeface="Comfortaa"/>
                <a:cs typeface="Comfortaa"/>
                <a:sym typeface="Comfortaa"/>
              </a:rPr>
              <a:t>MultiRes Block</a:t>
            </a:r>
            <a:endParaRPr b="1">
              <a:solidFill>
                <a:srgbClr val="783F04"/>
              </a:solidFill>
              <a:latin typeface="Comfortaa"/>
              <a:ea typeface="Comfortaa"/>
              <a:cs typeface="Comfortaa"/>
              <a:sym typeface="Comfortaa"/>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50" name="Google Shape;250;p40"/>
          <p:cNvSpPr txBox="1"/>
          <p:nvPr/>
        </p:nvSpPr>
        <p:spPr>
          <a:xfrm>
            <a:off x="674200" y="0"/>
            <a:ext cx="3000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783F04"/>
                </a:solidFill>
                <a:latin typeface="Comfortaa"/>
                <a:ea typeface="Comfortaa"/>
                <a:cs typeface="Comfortaa"/>
                <a:sym typeface="Comfortaa"/>
              </a:rPr>
              <a:t>Code Snapshots</a:t>
            </a:r>
            <a:endParaRPr b="1">
              <a:solidFill>
                <a:srgbClr val="783F04"/>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1"/>
          <p:cNvPicPr preferRelativeResize="0"/>
          <p:nvPr/>
        </p:nvPicPr>
        <p:blipFill rotWithShape="1">
          <a:blip r:embed="rId3">
            <a:alphaModFix/>
          </a:blip>
          <a:srcRect b="0" l="0" r="10063" t="0"/>
          <a:stretch/>
        </p:blipFill>
        <p:spPr>
          <a:xfrm>
            <a:off x="2414888" y="186350"/>
            <a:ext cx="4314225" cy="3019025"/>
          </a:xfrm>
          <a:prstGeom prst="rect">
            <a:avLst/>
          </a:prstGeom>
          <a:noFill/>
          <a:ln>
            <a:noFill/>
          </a:ln>
        </p:spPr>
      </p:pic>
      <p:pic>
        <p:nvPicPr>
          <p:cNvPr id="256" name="Google Shape;256;p41"/>
          <p:cNvPicPr preferRelativeResize="0"/>
          <p:nvPr/>
        </p:nvPicPr>
        <p:blipFill rotWithShape="1">
          <a:blip r:embed="rId4">
            <a:alphaModFix/>
          </a:blip>
          <a:srcRect b="0" l="0" r="9698" t="0"/>
          <a:stretch/>
        </p:blipFill>
        <p:spPr>
          <a:xfrm>
            <a:off x="2414900" y="3205375"/>
            <a:ext cx="4478826" cy="1555475"/>
          </a:xfrm>
          <a:prstGeom prst="rect">
            <a:avLst/>
          </a:prstGeom>
          <a:noFill/>
          <a:ln>
            <a:noFill/>
          </a:ln>
        </p:spPr>
      </p:pic>
      <p:sp>
        <p:nvSpPr>
          <p:cNvPr id="257" name="Google Shape;257;p41"/>
          <p:cNvSpPr txBox="1"/>
          <p:nvPr/>
        </p:nvSpPr>
        <p:spPr>
          <a:xfrm>
            <a:off x="257150" y="225875"/>
            <a:ext cx="30000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783F04"/>
                </a:solidFill>
                <a:latin typeface="Comfortaa"/>
                <a:ea typeface="Comfortaa"/>
                <a:cs typeface="Comfortaa"/>
                <a:sym typeface="Comfortaa"/>
              </a:rPr>
              <a:t>Code Snapshots</a:t>
            </a:r>
            <a:endParaRPr b="1">
              <a:solidFill>
                <a:srgbClr val="783F04"/>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1249475" y="363300"/>
            <a:ext cx="620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OVERALL OBJECTIVES</a:t>
            </a:r>
            <a:endParaRPr b="1" sz="1600">
              <a:solidFill>
                <a:srgbClr val="783F04"/>
              </a:solidFill>
              <a:latin typeface="Comfortaa"/>
              <a:ea typeface="Comfortaa"/>
              <a:cs typeface="Comfortaa"/>
              <a:sym typeface="Comfortaa"/>
            </a:endParaRPr>
          </a:p>
        </p:txBody>
      </p:sp>
      <p:sp>
        <p:nvSpPr>
          <p:cNvPr id="77" name="Google Shape;77;p15"/>
          <p:cNvSpPr txBox="1"/>
          <p:nvPr/>
        </p:nvSpPr>
        <p:spPr>
          <a:xfrm>
            <a:off x="870600" y="1050675"/>
            <a:ext cx="7402800" cy="327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000000"/>
                </a:solidFill>
                <a:latin typeface="Comfortaa Medium"/>
                <a:ea typeface="Comfortaa Medium"/>
                <a:cs typeface="Comfortaa Medium"/>
                <a:sym typeface="Comfortaa Medium"/>
              </a:rPr>
              <a:t>To </a:t>
            </a:r>
            <a:r>
              <a:rPr lang="en" sz="1300">
                <a:latin typeface="Comfortaa Medium"/>
                <a:ea typeface="Comfortaa Medium"/>
                <a:cs typeface="Comfortaa Medium"/>
                <a:sym typeface="Comfortaa Medium"/>
              </a:rPr>
              <a:t>maximize</a:t>
            </a:r>
            <a:r>
              <a:rPr lang="en" sz="1300">
                <a:solidFill>
                  <a:srgbClr val="000000"/>
                </a:solidFill>
                <a:latin typeface="Comfortaa Medium"/>
                <a:ea typeface="Comfortaa Medium"/>
                <a:cs typeface="Comfortaa Medium"/>
                <a:sym typeface="Comfortaa Medium"/>
              </a:rPr>
              <a:t> the placement of photovoltaic panels on the rooftop for an aerial satellite image, the following steps are to be performed:</a:t>
            </a:r>
            <a:endParaRPr sz="1300">
              <a:solidFill>
                <a:srgbClr val="000000"/>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300">
              <a:solidFill>
                <a:srgbClr val="000000"/>
              </a:solidFill>
              <a:latin typeface="Comfortaa Medium"/>
              <a:ea typeface="Comfortaa Medium"/>
              <a:cs typeface="Comfortaa Medium"/>
              <a:sym typeface="Comfortaa Medium"/>
            </a:endParaRPr>
          </a:p>
          <a:p>
            <a:pPr indent="-311150" lvl="0" marL="457200" rtl="0" algn="l">
              <a:lnSpc>
                <a:spcPct val="115000"/>
              </a:lnSpc>
              <a:spcBef>
                <a:spcPts val="0"/>
              </a:spcBef>
              <a:spcAft>
                <a:spcPts val="0"/>
              </a:spcAft>
              <a:buClr>
                <a:srgbClr val="000000"/>
              </a:buClr>
              <a:buSzPts val="1300"/>
              <a:buFont typeface="Comfortaa Medium"/>
              <a:buChar char="❏"/>
            </a:pPr>
            <a:r>
              <a:rPr lang="en" sz="1300">
                <a:solidFill>
                  <a:srgbClr val="000000"/>
                </a:solidFill>
                <a:latin typeface="Comfortaa Medium"/>
                <a:ea typeface="Comfortaa Medium"/>
                <a:cs typeface="Comfortaa Medium"/>
                <a:sym typeface="Comfortaa Medium"/>
              </a:rPr>
              <a:t>Detect buildings in a given satellite image using MultiRes U-Net model and perform background subtraction to extract the building rooftops alone.</a:t>
            </a:r>
            <a:endParaRPr sz="1300">
              <a:solidFill>
                <a:srgbClr val="000000"/>
              </a:solidFill>
              <a:latin typeface="Comfortaa Medium"/>
              <a:ea typeface="Comfortaa Medium"/>
              <a:cs typeface="Comfortaa Medium"/>
              <a:sym typeface="Comfortaa Medium"/>
            </a:endParaRPr>
          </a:p>
          <a:p>
            <a:pPr indent="-311150" lvl="0" marL="457200" rtl="0" algn="l">
              <a:lnSpc>
                <a:spcPct val="115000"/>
              </a:lnSpc>
              <a:spcBef>
                <a:spcPts val="0"/>
              </a:spcBef>
              <a:spcAft>
                <a:spcPts val="0"/>
              </a:spcAft>
              <a:buClr>
                <a:srgbClr val="000000"/>
              </a:buClr>
              <a:buSzPts val="1300"/>
              <a:buFont typeface="Comfortaa Medium"/>
              <a:buChar char="❏"/>
            </a:pPr>
            <a:r>
              <a:rPr lang="en" sz="1300">
                <a:latin typeface="Comfortaa Medium"/>
                <a:ea typeface="Comfortaa Medium"/>
                <a:cs typeface="Comfortaa Medium"/>
                <a:sym typeface="Comfortaa Medium"/>
              </a:rPr>
              <a:t>Label </a:t>
            </a:r>
            <a:r>
              <a:rPr lang="en" sz="1300">
                <a:solidFill>
                  <a:srgbClr val="000000"/>
                </a:solidFill>
                <a:latin typeface="Comfortaa Medium"/>
                <a:ea typeface="Comfortaa Medium"/>
                <a:cs typeface="Comfortaa Medium"/>
                <a:sym typeface="Comfortaa Medium"/>
              </a:rPr>
              <a:t>the extracted building rooftops </a:t>
            </a:r>
            <a:r>
              <a:rPr lang="en" sz="1300">
                <a:latin typeface="Comfortaa Medium"/>
                <a:ea typeface="Comfortaa Medium"/>
                <a:cs typeface="Comfortaa Medium"/>
                <a:sym typeface="Comfortaa Medium"/>
              </a:rPr>
              <a:t>into different classes - Flat, Complex, Gable, Hip to create a dataset and train pre-trained models for roof type classification</a:t>
            </a:r>
            <a:r>
              <a:rPr lang="en" sz="1300">
                <a:solidFill>
                  <a:srgbClr val="000000"/>
                </a:solidFill>
                <a:latin typeface="Comfortaa Medium"/>
                <a:ea typeface="Comfortaa Medium"/>
                <a:cs typeface="Comfortaa Medium"/>
                <a:sym typeface="Comfortaa Medium"/>
              </a:rPr>
              <a:t>.</a:t>
            </a:r>
            <a:endParaRPr sz="1300">
              <a:solidFill>
                <a:srgbClr val="000000"/>
              </a:solidFill>
              <a:latin typeface="Comfortaa Medium"/>
              <a:ea typeface="Comfortaa Medium"/>
              <a:cs typeface="Comfortaa Medium"/>
              <a:sym typeface="Comfortaa Medium"/>
            </a:endParaRPr>
          </a:p>
          <a:p>
            <a:pPr indent="-311150" lvl="0" marL="457200" rtl="0" algn="l">
              <a:lnSpc>
                <a:spcPct val="115000"/>
              </a:lnSpc>
              <a:spcBef>
                <a:spcPts val="500"/>
              </a:spcBef>
              <a:spcAft>
                <a:spcPts val="0"/>
              </a:spcAft>
              <a:buClr>
                <a:srgbClr val="000000"/>
              </a:buClr>
              <a:buSzPts val="1300"/>
              <a:buFont typeface="Comfortaa Medium"/>
              <a:buChar char="❏"/>
            </a:pPr>
            <a:r>
              <a:rPr lang="en" sz="1300">
                <a:latin typeface="Comfortaa Medium"/>
                <a:ea typeface="Comfortaa Medium"/>
                <a:cs typeface="Comfortaa Medium"/>
                <a:sym typeface="Comfortaa Medium"/>
              </a:rPr>
              <a:t>Perform edge detection on the extracted rooftops to mark boundaries to find the area for PV panel installation.</a:t>
            </a:r>
            <a:endParaRPr sz="1300">
              <a:solidFill>
                <a:srgbClr val="000000"/>
              </a:solidFill>
              <a:latin typeface="Comfortaa Medium"/>
              <a:ea typeface="Comfortaa Medium"/>
              <a:cs typeface="Comfortaa Medium"/>
              <a:sym typeface="Comfortaa Medium"/>
            </a:endParaRPr>
          </a:p>
          <a:p>
            <a:pPr indent="-311150" lvl="0" marL="457200" rtl="0" algn="l">
              <a:lnSpc>
                <a:spcPct val="115000"/>
              </a:lnSpc>
              <a:spcBef>
                <a:spcPts val="500"/>
              </a:spcBef>
              <a:spcAft>
                <a:spcPts val="0"/>
              </a:spcAft>
              <a:buClr>
                <a:srgbClr val="000000"/>
              </a:buClr>
              <a:buSzPts val="1300"/>
              <a:buFont typeface="Comfortaa Medium"/>
              <a:buChar char="❏"/>
            </a:pPr>
            <a:r>
              <a:rPr lang="en" sz="1300">
                <a:solidFill>
                  <a:srgbClr val="000000"/>
                </a:solidFill>
                <a:latin typeface="Comfortaa Medium"/>
                <a:ea typeface="Comfortaa Medium"/>
                <a:cs typeface="Comfortaa Medium"/>
                <a:sym typeface="Comfortaa Medium"/>
              </a:rPr>
              <a:t>Use </a:t>
            </a:r>
            <a:r>
              <a:rPr lang="en" sz="1300">
                <a:latin typeface="Comfortaa Medium"/>
                <a:ea typeface="Comfortaa Medium"/>
                <a:cs typeface="Comfortaa Medium"/>
                <a:sym typeface="Comfortaa Medium"/>
              </a:rPr>
              <a:t>module </a:t>
            </a:r>
            <a:r>
              <a:rPr lang="en" sz="1300">
                <a:solidFill>
                  <a:srgbClr val="000000"/>
                </a:solidFill>
                <a:latin typeface="Comfortaa Medium"/>
                <a:ea typeface="Comfortaa Medium"/>
                <a:cs typeface="Comfortaa Medium"/>
                <a:sym typeface="Comfortaa Medium"/>
              </a:rPr>
              <a:t>fitting algorithm to find the </a:t>
            </a:r>
            <a:r>
              <a:rPr lang="en" sz="1300">
                <a:latin typeface="Comfortaa Medium"/>
                <a:ea typeface="Comfortaa Medium"/>
                <a:cs typeface="Comfortaa Medium"/>
                <a:sym typeface="Comfortaa Medium"/>
              </a:rPr>
              <a:t>maximum </a:t>
            </a:r>
            <a:r>
              <a:rPr lang="en" sz="1300">
                <a:solidFill>
                  <a:srgbClr val="000000"/>
                </a:solidFill>
                <a:latin typeface="Comfortaa Medium"/>
                <a:ea typeface="Comfortaa Medium"/>
                <a:cs typeface="Comfortaa Medium"/>
                <a:sym typeface="Comfortaa Medium"/>
              </a:rPr>
              <a:t>no of solar panels based on type of roof to maximize energy consumption.</a:t>
            </a:r>
            <a:endParaRPr sz="1300">
              <a:solidFill>
                <a:srgbClr val="000000"/>
              </a:solidFill>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643250" y="275850"/>
            <a:ext cx="7410900" cy="558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8571"/>
              <a:buFont typeface="Arial"/>
              <a:buNone/>
            </a:pPr>
            <a:r>
              <a:t/>
            </a:r>
            <a:endParaRPr b="1" sz="1400">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0967"/>
              <a:buFont typeface="Arial"/>
              <a:buNone/>
            </a:pPr>
            <a:r>
              <a:t/>
            </a:r>
            <a:endParaRPr b="1" sz="1550">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70967"/>
              <a:buFont typeface="Arial"/>
              <a:buNone/>
            </a:pPr>
            <a:r>
              <a:rPr b="1" lang="en" sz="1550">
                <a:solidFill>
                  <a:srgbClr val="783F04"/>
                </a:solidFill>
                <a:latin typeface="Comfortaa"/>
                <a:ea typeface="Comfortaa"/>
                <a:cs typeface="Comfortaa"/>
                <a:sym typeface="Comfortaa"/>
              </a:rPr>
              <a:t>Brief M</a:t>
            </a:r>
            <a:r>
              <a:rPr b="1" lang="en" sz="1550">
                <a:solidFill>
                  <a:srgbClr val="783F04"/>
                </a:solidFill>
                <a:latin typeface="Comfortaa"/>
                <a:ea typeface="Comfortaa"/>
                <a:cs typeface="Comfortaa"/>
                <a:sym typeface="Comfortaa"/>
              </a:rPr>
              <a:t>odel Summary</a:t>
            </a:r>
            <a:endParaRPr b="1" sz="1550">
              <a:solidFill>
                <a:srgbClr val="783F04"/>
              </a:solidFill>
              <a:latin typeface="Comfortaa"/>
              <a:ea typeface="Comfortaa"/>
              <a:cs typeface="Comfortaa"/>
              <a:sym typeface="Comfortaa"/>
            </a:endParaRPr>
          </a:p>
          <a:p>
            <a:pPr indent="0" lvl="0" marL="0" rtl="0" algn="ctr">
              <a:spcBef>
                <a:spcPts val="0"/>
              </a:spcBef>
              <a:spcAft>
                <a:spcPts val="0"/>
              </a:spcAft>
              <a:buNone/>
            </a:pPr>
            <a:r>
              <a:t/>
            </a:r>
            <a:endParaRPr sz="1100">
              <a:solidFill>
                <a:srgbClr val="B45F06"/>
              </a:solidFill>
            </a:endParaRPr>
          </a:p>
        </p:txBody>
      </p:sp>
      <p:pic>
        <p:nvPicPr>
          <p:cNvPr id="263" name="Google Shape;263;p42"/>
          <p:cNvPicPr preferRelativeResize="0"/>
          <p:nvPr/>
        </p:nvPicPr>
        <p:blipFill>
          <a:blip r:embed="rId3">
            <a:alphaModFix/>
          </a:blip>
          <a:stretch>
            <a:fillRect/>
          </a:stretch>
        </p:blipFill>
        <p:spPr>
          <a:xfrm>
            <a:off x="531125" y="1077350"/>
            <a:ext cx="4426024" cy="3050500"/>
          </a:xfrm>
          <a:prstGeom prst="rect">
            <a:avLst/>
          </a:prstGeom>
          <a:noFill/>
          <a:ln>
            <a:noFill/>
          </a:ln>
        </p:spPr>
      </p:pic>
      <p:pic>
        <p:nvPicPr>
          <p:cNvPr id="264" name="Google Shape;264;p42"/>
          <p:cNvPicPr preferRelativeResize="0"/>
          <p:nvPr/>
        </p:nvPicPr>
        <p:blipFill>
          <a:blip r:embed="rId4">
            <a:alphaModFix/>
          </a:blip>
          <a:stretch>
            <a:fillRect/>
          </a:stretch>
        </p:blipFill>
        <p:spPr>
          <a:xfrm>
            <a:off x="4910550" y="1077350"/>
            <a:ext cx="3950600" cy="3050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73700" y="1806450"/>
            <a:ext cx="7596600" cy="345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270" name="Google Shape;270;p43"/>
          <p:cNvPicPr preferRelativeResize="0"/>
          <p:nvPr/>
        </p:nvPicPr>
        <p:blipFill rotWithShape="1">
          <a:blip r:embed="rId3">
            <a:alphaModFix/>
          </a:blip>
          <a:srcRect b="29893" l="3791" r="952" t="24998"/>
          <a:stretch/>
        </p:blipFill>
        <p:spPr>
          <a:xfrm>
            <a:off x="357925" y="419400"/>
            <a:ext cx="8300726" cy="2152351"/>
          </a:xfrm>
          <a:prstGeom prst="rect">
            <a:avLst/>
          </a:prstGeom>
          <a:noFill/>
          <a:ln>
            <a:noFill/>
          </a:ln>
        </p:spPr>
      </p:pic>
      <p:pic>
        <p:nvPicPr>
          <p:cNvPr id="271" name="Google Shape;271;p43"/>
          <p:cNvPicPr preferRelativeResize="0"/>
          <p:nvPr/>
        </p:nvPicPr>
        <p:blipFill rotWithShape="1">
          <a:blip r:embed="rId4">
            <a:alphaModFix/>
          </a:blip>
          <a:srcRect b="13403" l="4274" r="1163" t="39133"/>
          <a:stretch/>
        </p:blipFill>
        <p:spPr>
          <a:xfrm>
            <a:off x="357925" y="2674250"/>
            <a:ext cx="8300726" cy="21523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4"/>
          <p:cNvPicPr preferRelativeResize="0"/>
          <p:nvPr/>
        </p:nvPicPr>
        <p:blipFill>
          <a:blip r:embed="rId3">
            <a:alphaModFix/>
          </a:blip>
          <a:stretch>
            <a:fillRect/>
          </a:stretch>
        </p:blipFill>
        <p:spPr>
          <a:xfrm>
            <a:off x="913175" y="379550"/>
            <a:ext cx="3829674" cy="1864850"/>
          </a:xfrm>
          <a:prstGeom prst="rect">
            <a:avLst/>
          </a:prstGeom>
          <a:noFill/>
          <a:ln>
            <a:noFill/>
          </a:ln>
        </p:spPr>
      </p:pic>
      <p:pic>
        <p:nvPicPr>
          <p:cNvPr id="277" name="Google Shape;277;p44"/>
          <p:cNvPicPr preferRelativeResize="0"/>
          <p:nvPr/>
        </p:nvPicPr>
        <p:blipFill>
          <a:blip r:embed="rId4">
            <a:alphaModFix/>
          </a:blip>
          <a:stretch>
            <a:fillRect/>
          </a:stretch>
        </p:blipFill>
        <p:spPr>
          <a:xfrm>
            <a:off x="987700" y="2428675"/>
            <a:ext cx="3829675" cy="1947025"/>
          </a:xfrm>
          <a:prstGeom prst="rect">
            <a:avLst/>
          </a:prstGeom>
          <a:noFill/>
          <a:ln>
            <a:noFill/>
          </a:ln>
        </p:spPr>
      </p:pic>
      <p:pic>
        <p:nvPicPr>
          <p:cNvPr id="278" name="Google Shape;278;p44"/>
          <p:cNvPicPr preferRelativeResize="0"/>
          <p:nvPr/>
        </p:nvPicPr>
        <p:blipFill>
          <a:blip r:embed="rId5">
            <a:alphaModFix/>
          </a:blip>
          <a:stretch>
            <a:fillRect/>
          </a:stretch>
        </p:blipFill>
        <p:spPr>
          <a:xfrm>
            <a:off x="5339175" y="473363"/>
            <a:ext cx="2282900" cy="1677225"/>
          </a:xfrm>
          <a:prstGeom prst="rect">
            <a:avLst/>
          </a:prstGeom>
          <a:noFill/>
          <a:ln>
            <a:noFill/>
          </a:ln>
        </p:spPr>
      </p:pic>
      <p:graphicFrame>
        <p:nvGraphicFramePr>
          <p:cNvPr id="279" name="Google Shape;279;p44"/>
          <p:cNvGraphicFramePr/>
          <p:nvPr/>
        </p:nvGraphicFramePr>
        <p:xfrm>
          <a:off x="4947263" y="2178725"/>
          <a:ext cx="3000000" cy="3000000"/>
        </p:xfrm>
        <a:graphic>
          <a:graphicData uri="http://schemas.openxmlformats.org/drawingml/2006/table">
            <a:tbl>
              <a:tblPr>
                <a:noFill/>
                <a:tableStyleId>{418DCB62-6557-4CEC-88C3-9D12D7D39791}</a:tableStyleId>
              </a:tblPr>
              <a:tblGrid>
                <a:gridCol w="1353900"/>
                <a:gridCol w="1026000"/>
                <a:gridCol w="1189950"/>
              </a:tblGrid>
              <a:tr h="637525">
                <a:tc>
                  <a:txBody>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Performance metrics</a:t>
                      </a:r>
                      <a:endParaRPr b="1" sz="1300">
                        <a:solidFill>
                          <a:srgbClr val="783F04"/>
                        </a:solidFill>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Training Set</a:t>
                      </a:r>
                      <a:endParaRPr b="1" sz="1300">
                        <a:solidFill>
                          <a:srgbClr val="783F04"/>
                        </a:solidFill>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Validation Set</a:t>
                      </a:r>
                      <a:endParaRPr b="1" sz="1300">
                        <a:solidFill>
                          <a:srgbClr val="783F04"/>
                        </a:solidFill>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IOU (%)</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93.53</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95.25</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100000"/>
                        </a:lnSpc>
                        <a:spcBef>
                          <a:spcPts val="0"/>
                        </a:spcBef>
                        <a:spcAft>
                          <a:spcPts val="0"/>
                        </a:spcAft>
                        <a:buNone/>
                      </a:pPr>
                      <a:r>
                        <a:rPr lang="en" sz="1300">
                          <a:latin typeface="Comfortaa"/>
                          <a:ea typeface="Comfortaa"/>
                          <a:cs typeface="Comfortaa"/>
                          <a:sym typeface="Comfortaa"/>
                        </a:rPr>
                        <a:t>Dice Coefficient (%)</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96.25</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97.56</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MCC (%)</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95.87</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96.74</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Accuracy (%)</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98.51</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97.83</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299475">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Loss</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0.1734</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lang="en" sz="1300">
                          <a:latin typeface="Comfortaa"/>
                          <a:ea typeface="Comfortaa"/>
                          <a:cs typeface="Comfortaa"/>
                          <a:sym typeface="Comfortaa"/>
                        </a:rPr>
                        <a:t>0.2033</a:t>
                      </a:r>
                      <a:endParaRPr sz="1300">
                        <a:latin typeface="Comfortaa"/>
                        <a:ea typeface="Comfortaa"/>
                        <a:cs typeface="Comfortaa"/>
                        <a:sym typeface="Comfortaa"/>
                      </a:endParaRPr>
                    </a:p>
                  </a:txBody>
                  <a:tcPr marT="63500" marB="63500" marR="63500" marL="63500">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sp>
        <p:nvSpPr>
          <p:cNvPr id="280" name="Google Shape;280;p44"/>
          <p:cNvSpPr txBox="1"/>
          <p:nvPr/>
        </p:nvSpPr>
        <p:spPr>
          <a:xfrm>
            <a:off x="1311950" y="73175"/>
            <a:ext cx="108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omfortaa"/>
                <a:ea typeface="Comfortaa"/>
                <a:cs typeface="Comfortaa"/>
                <a:sym typeface="Comfortaa"/>
              </a:rPr>
              <a:t>Model Loss</a:t>
            </a:r>
            <a:endParaRPr b="1" sz="1100">
              <a:latin typeface="Comfortaa"/>
              <a:ea typeface="Comfortaa"/>
              <a:cs typeface="Comfortaa"/>
              <a:sym typeface="Comfortaa"/>
            </a:endParaRPr>
          </a:p>
        </p:txBody>
      </p:sp>
      <p:sp>
        <p:nvSpPr>
          <p:cNvPr id="281" name="Google Shape;281;p44"/>
          <p:cNvSpPr txBox="1"/>
          <p:nvPr/>
        </p:nvSpPr>
        <p:spPr>
          <a:xfrm>
            <a:off x="2822775" y="50075"/>
            <a:ext cx="18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a:t>
            </a:r>
            <a:r>
              <a:rPr b="1" lang="en" sz="1100">
                <a:solidFill>
                  <a:schemeClr val="dk1"/>
                </a:solidFill>
                <a:latin typeface="Comfortaa"/>
                <a:ea typeface="Comfortaa"/>
                <a:cs typeface="Comfortaa"/>
                <a:sym typeface="Comfortaa"/>
              </a:rPr>
              <a:t>Model Accuracy</a:t>
            </a:r>
            <a:endParaRPr b="1" sz="1100">
              <a:solidFill>
                <a:schemeClr val="dk1"/>
              </a:solidFill>
              <a:latin typeface="Comfortaa"/>
              <a:ea typeface="Comfortaa"/>
              <a:cs typeface="Comfortaa"/>
              <a:sym typeface="Comfortaa"/>
            </a:endParaRPr>
          </a:p>
        </p:txBody>
      </p:sp>
      <p:sp>
        <p:nvSpPr>
          <p:cNvPr id="282" name="Google Shape;282;p44"/>
          <p:cNvSpPr txBox="1"/>
          <p:nvPr/>
        </p:nvSpPr>
        <p:spPr>
          <a:xfrm>
            <a:off x="1488900" y="4237925"/>
            <a:ext cx="1230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omfortaa"/>
                <a:ea typeface="Comfortaa"/>
                <a:cs typeface="Comfortaa"/>
                <a:sym typeface="Comfortaa"/>
              </a:rPr>
              <a:t>Model IOU</a:t>
            </a:r>
            <a:endParaRPr b="1" sz="1100">
              <a:latin typeface="Comfortaa"/>
              <a:ea typeface="Comfortaa"/>
              <a:cs typeface="Comfortaa"/>
              <a:sym typeface="Comfortaa"/>
            </a:endParaRPr>
          </a:p>
        </p:txBody>
      </p:sp>
      <p:sp>
        <p:nvSpPr>
          <p:cNvPr id="283" name="Google Shape;283;p44"/>
          <p:cNvSpPr txBox="1"/>
          <p:nvPr/>
        </p:nvSpPr>
        <p:spPr>
          <a:xfrm>
            <a:off x="2874900" y="4237925"/>
            <a:ext cx="186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omfortaa"/>
                <a:ea typeface="Comfortaa"/>
                <a:cs typeface="Comfortaa"/>
                <a:sym typeface="Comfortaa"/>
              </a:rPr>
              <a:t>Model Dice Coefficient</a:t>
            </a:r>
            <a:endParaRPr b="1" sz="1100">
              <a:solidFill>
                <a:schemeClr val="dk1"/>
              </a:solidFill>
              <a:latin typeface="Comfortaa"/>
              <a:ea typeface="Comfortaa"/>
              <a:cs typeface="Comfortaa"/>
              <a:sym typeface="Comfortaa"/>
            </a:endParaRPr>
          </a:p>
        </p:txBody>
      </p:sp>
      <p:sp>
        <p:nvSpPr>
          <p:cNvPr id="284" name="Google Shape;284;p44"/>
          <p:cNvSpPr txBox="1"/>
          <p:nvPr/>
        </p:nvSpPr>
        <p:spPr>
          <a:xfrm>
            <a:off x="5888450" y="112550"/>
            <a:ext cx="1140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omfortaa"/>
                <a:ea typeface="Comfortaa"/>
                <a:cs typeface="Comfortaa"/>
                <a:sym typeface="Comfortaa"/>
              </a:rPr>
              <a:t>Model MCC</a:t>
            </a:r>
            <a:endParaRPr b="1" sz="11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773700" y="130325"/>
            <a:ext cx="7596600" cy="141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2794"/>
              <a:buFont typeface="Arial"/>
              <a:buNone/>
            </a:pPr>
            <a:r>
              <a:t/>
            </a:r>
            <a:endParaRPr b="1" sz="1511">
              <a:solidFill>
                <a:srgbClr val="B45F06"/>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84615"/>
              <a:buFont typeface="Arial"/>
              <a:buNone/>
            </a:pPr>
            <a:r>
              <a:rPr b="1" lang="en" sz="1300">
                <a:solidFill>
                  <a:srgbClr val="783F04"/>
                </a:solidFill>
                <a:latin typeface="Comfortaa"/>
                <a:ea typeface="Comfortaa"/>
                <a:cs typeface="Comfortaa"/>
                <a:sym typeface="Comfortaa"/>
              </a:rPr>
              <a:t>1.5 </a:t>
            </a:r>
            <a:r>
              <a:rPr b="1" lang="en" sz="1300" u="sng">
                <a:solidFill>
                  <a:srgbClr val="783F04"/>
                </a:solidFill>
                <a:latin typeface="Comfortaa"/>
                <a:ea typeface="Comfortaa"/>
                <a:cs typeface="Comfortaa"/>
                <a:sym typeface="Comfortaa"/>
              </a:rPr>
              <a:t>Applying threshold</a:t>
            </a:r>
            <a:endParaRPr b="1" sz="1300" u="sng">
              <a:solidFill>
                <a:srgbClr val="783F04"/>
              </a:solidFill>
              <a:latin typeface="Comfortaa"/>
              <a:ea typeface="Comfortaa"/>
              <a:cs typeface="Comfortaa"/>
              <a:sym typeface="Comfortaa"/>
            </a:endParaRPr>
          </a:p>
          <a:p>
            <a:pPr indent="0" lvl="0" marL="0" rtl="0" algn="l">
              <a:spcBef>
                <a:spcPts val="0"/>
              </a:spcBef>
              <a:spcAft>
                <a:spcPts val="0"/>
              </a:spcAft>
              <a:buClr>
                <a:schemeClr val="dk1"/>
              </a:buClr>
              <a:buSzPct val="84615"/>
              <a:buFont typeface="Arial"/>
              <a:buNone/>
            </a:pPr>
            <a:r>
              <a:rPr lang="en" sz="1300">
                <a:latin typeface="Comfortaa Medium"/>
                <a:ea typeface="Comfortaa Medium"/>
                <a:cs typeface="Comfortaa Medium"/>
                <a:sym typeface="Comfortaa Medium"/>
              </a:rPr>
              <a:t>Threshold is set to 0.5 to delineate the boundaries of buildings and differentiate the edges properly. The violet color markings show the difference before and after the threshold is applied.</a:t>
            </a:r>
            <a:endParaRPr sz="1300">
              <a:latin typeface="Comfortaa Medium"/>
              <a:ea typeface="Comfortaa Medium"/>
              <a:cs typeface="Comfortaa Medium"/>
              <a:sym typeface="Comfortaa Medium"/>
            </a:endParaRPr>
          </a:p>
          <a:p>
            <a:pPr indent="0" lvl="0" marL="0" rtl="0" algn="l">
              <a:spcBef>
                <a:spcPts val="0"/>
              </a:spcBef>
              <a:spcAft>
                <a:spcPts val="0"/>
              </a:spcAft>
              <a:buClr>
                <a:schemeClr val="dk1"/>
              </a:buClr>
              <a:buSzPct val="84615"/>
              <a:buFont typeface="Arial"/>
              <a:buNone/>
            </a:pPr>
            <a:r>
              <a:t/>
            </a:r>
            <a:endParaRPr sz="1300">
              <a:latin typeface="Comfortaa Medium"/>
              <a:ea typeface="Comfortaa Medium"/>
              <a:cs typeface="Comfortaa Medium"/>
              <a:sym typeface="Comfortaa Medium"/>
            </a:endParaRPr>
          </a:p>
          <a:p>
            <a:pPr indent="0" lvl="0" marL="0" rtl="0" algn="ctr">
              <a:spcBef>
                <a:spcPts val="0"/>
              </a:spcBef>
              <a:spcAft>
                <a:spcPts val="0"/>
              </a:spcAft>
              <a:buNone/>
            </a:pPr>
            <a:r>
              <a:t/>
            </a:r>
            <a:endParaRPr/>
          </a:p>
        </p:txBody>
      </p:sp>
      <p:pic>
        <p:nvPicPr>
          <p:cNvPr id="290" name="Google Shape;290;p45"/>
          <p:cNvPicPr preferRelativeResize="0"/>
          <p:nvPr/>
        </p:nvPicPr>
        <p:blipFill>
          <a:blip r:embed="rId3">
            <a:alphaModFix/>
          </a:blip>
          <a:stretch>
            <a:fillRect/>
          </a:stretch>
        </p:blipFill>
        <p:spPr>
          <a:xfrm>
            <a:off x="1994050" y="800200"/>
            <a:ext cx="4835999" cy="1771550"/>
          </a:xfrm>
          <a:prstGeom prst="rect">
            <a:avLst/>
          </a:prstGeom>
          <a:noFill/>
          <a:ln>
            <a:noFill/>
          </a:ln>
        </p:spPr>
      </p:pic>
      <p:pic>
        <p:nvPicPr>
          <p:cNvPr id="291" name="Google Shape;291;p45"/>
          <p:cNvPicPr preferRelativeResize="0"/>
          <p:nvPr/>
        </p:nvPicPr>
        <p:blipFill>
          <a:blip r:embed="rId4">
            <a:alphaModFix/>
          </a:blip>
          <a:stretch>
            <a:fillRect/>
          </a:stretch>
        </p:blipFill>
        <p:spPr>
          <a:xfrm>
            <a:off x="1501225" y="2639875"/>
            <a:ext cx="5943600" cy="1952625"/>
          </a:xfrm>
          <a:prstGeom prst="rect">
            <a:avLst/>
          </a:prstGeom>
          <a:noFill/>
          <a:ln>
            <a:noFill/>
          </a:ln>
        </p:spPr>
      </p:pic>
      <p:sp>
        <p:nvSpPr>
          <p:cNvPr id="292" name="Google Shape;292;p45"/>
          <p:cNvSpPr txBox="1"/>
          <p:nvPr/>
        </p:nvSpPr>
        <p:spPr>
          <a:xfrm>
            <a:off x="1820550" y="4660625"/>
            <a:ext cx="55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783F04"/>
                </a:solidFill>
                <a:latin typeface="Comfortaa"/>
                <a:ea typeface="Comfortaa"/>
                <a:cs typeface="Comfortaa"/>
                <a:sym typeface="Comfortaa"/>
              </a:rPr>
              <a:t>Results of building segmentation with MultiRes UNet model</a:t>
            </a:r>
            <a:endParaRPr b="1" sz="1100">
              <a:solidFill>
                <a:srgbClr val="783F04"/>
              </a:solidFill>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6"/>
          <p:cNvPicPr preferRelativeResize="0"/>
          <p:nvPr/>
        </p:nvPicPr>
        <p:blipFill>
          <a:blip r:embed="rId3">
            <a:alphaModFix/>
          </a:blip>
          <a:stretch>
            <a:fillRect/>
          </a:stretch>
        </p:blipFill>
        <p:spPr>
          <a:xfrm>
            <a:off x="558675" y="274025"/>
            <a:ext cx="7242625" cy="1898050"/>
          </a:xfrm>
          <a:prstGeom prst="rect">
            <a:avLst/>
          </a:prstGeom>
          <a:noFill/>
          <a:ln>
            <a:noFill/>
          </a:ln>
        </p:spPr>
      </p:pic>
      <p:pic>
        <p:nvPicPr>
          <p:cNvPr id="298" name="Google Shape;298;p46"/>
          <p:cNvPicPr preferRelativeResize="0"/>
          <p:nvPr/>
        </p:nvPicPr>
        <p:blipFill>
          <a:blip r:embed="rId4">
            <a:alphaModFix/>
          </a:blip>
          <a:stretch>
            <a:fillRect/>
          </a:stretch>
        </p:blipFill>
        <p:spPr>
          <a:xfrm>
            <a:off x="846025" y="2459650"/>
            <a:ext cx="6667925" cy="1898050"/>
          </a:xfrm>
          <a:prstGeom prst="rect">
            <a:avLst/>
          </a:prstGeom>
          <a:noFill/>
          <a:ln>
            <a:noFill/>
          </a:ln>
        </p:spPr>
      </p:pic>
      <p:sp>
        <p:nvSpPr>
          <p:cNvPr id="299" name="Google Shape;299;p46"/>
          <p:cNvSpPr txBox="1"/>
          <p:nvPr/>
        </p:nvSpPr>
        <p:spPr>
          <a:xfrm>
            <a:off x="2011050" y="4486875"/>
            <a:ext cx="55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783F04"/>
                </a:solidFill>
                <a:latin typeface="Comfortaa"/>
                <a:ea typeface="Comfortaa"/>
                <a:cs typeface="Comfortaa"/>
                <a:sym typeface="Comfortaa"/>
              </a:rPr>
              <a:t>Results of building segmentation with MultiRes UNet model</a:t>
            </a:r>
            <a:endParaRPr b="1" sz="1100">
              <a:solidFill>
                <a:srgbClr val="783F04"/>
              </a:solidFill>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7"/>
          <p:cNvPicPr preferRelativeResize="0"/>
          <p:nvPr/>
        </p:nvPicPr>
        <p:blipFill>
          <a:blip r:embed="rId3">
            <a:alphaModFix/>
          </a:blip>
          <a:stretch>
            <a:fillRect/>
          </a:stretch>
        </p:blipFill>
        <p:spPr>
          <a:xfrm>
            <a:off x="660325" y="304100"/>
            <a:ext cx="7932451" cy="2024375"/>
          </a:xfrm>
          <a:prstGeom prst="rect">
            <a:avLst/>
          </a:prstGeom>
          <a:noFill/>
          <a:ln>
            <a:noFill/>
          </a:ln>
        </p:spPr>
      </p:pic>
      <p:pic>
        <p:nvPicPr>
          <p:cNvPr id="305" name="Google Shape;305;p47"/>
          <p:cNvPicPr preferRelativeResize="0"/>
          <p:nvPr/>
        </p:nvPicPr>
        <p:blipFill>
          <a:blip r:embed="rId4">
            <a:alphaModFix/>
          </a:blip>
          <a:stretch>
            <a:fillRect/>
          </a:stretch>
        </p:blipFill>
        <p:spPr>
          <a:xfrm>
            <a:off x="743200" y="2458800"/>
            <a:ext cx="7641051" cy="2176075"/>
          </a:xfrm>
          <a:prstGeom prst="rect">
            <a:avLst/>
          </a:prstGeom>
          <a:noFill/>
          <a:ln>
            <a:noFill/>
          </a:ln>
        </p:spPr>
      </p:pic>
      <p:sp>
        <p:nvSpPr>
          <p:cNvPr id="306" name="Google Shape;306;p47"/>
          <p:cNvSpPr txBox="1"/>
          <p:nvPr/>
        </p:nvSpPr>
        <p:spPr>
          <a:xfrm>
            <a:off x="1875100" y="4634875"/>
            <a:ext cx="55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783F04"/>
                </a:solidFill>
                <a:latin typeface="Comfortaa"/>
                <a:ea typeface="Comfortaa"/>
                <a:cs typeface="Comfortaa"/>
                <a:sym typeface="Comfortaa"/>
              </a:rPr>
              <a:t>Results of building segmentation with MultiRes UNet model</a:t>
            </a:r>
            <a:endParaRPr b="1" sz="1100">
              <a:solidFill>
                <a:srgbClr val="783F04"/>
              </a:solidFill>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871800" y="452325"/>
            <a:ext cx="7596600" cy="14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100">
                <a:solidFill>
                  <a:srgbClr val="783F04"/>
                </a:solidFill>
                <a:latin typeface="Comfortaa"/>
                <a:ea typeface="Comfortaa"/>
                <a:cs typeface="Comfortaa"/>
                <a:sym typeface="Comfortaa"/>
              </a:rPr>
              <a:t>1.6</a:t>
            </a:r>
            <a:r>
              <a:rPr b="1" lang="en" sz="1100">
                <a:solidFill>
                  <a:srgbClr val="783F04"/>
                </a:solidFill>
                <a:latin typeface="Comfortaa"/>
                <a:ea typeface="Comfortaa"/>
                <a:cs typeface="Comfortaa"/>
                <a:sym typeface="Comfortaa"/>
              </a:rPr>
              <a:t> </a:t>
            </a:r>
            <a:r>
              <a:rPr b="1" lang="en" sz="1100" u="sng">
                <a:solidFill>
                  <a:srgbClr val="783F04"/>
                </a:solidFill>
                <a:latin typeface="Comfortaa"/>
                <a:ea typeface="Comfortaa"/>
                <a:cs typeface="Comfortaa"/>
                <a:sym typeface="Comfortaa"/>
              </a:rPr>
              <a:t>Rooftop Extraction</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1.6.1 </a:t>
            </a:r>
            <a:r>
              <a:rPr b="1" lang="en" sz="1100" u="sng">
                <a:solidFill>
                  <a:srgbClr val="783F04"/>
                </a:solidFill>
                <a:latin typeface="Comfortaa"/>
                <a:ea typeface="Comfortaa"/>
                <a:cs typeface="Comfortaa"/>
                <a:sym typeface="Comfortaa"/>
              </a:rPr>
              <a:t>Get contours</a:t>
            </a:r>
            <a:endParaRPr b="1" sz="1100" u="sng">
              <a:solidFill>
                <a:srgbClr val="783F04"/>
              </a:solidFill>
              <a:latin typeface="Comfortaa"/>
              <a:ea typeface="Comfortaa"/>
              <a:cs typeface="Comfortaa"/>
              <a:sym typeface="Comfortaa"/>
            </a:endParaRPr>
          </a:p>
          <a:p>
            <a:pPr indent="-298450" lvl="0" marL="457200" rtl="0" algn="l">
              <a:spcBef>
                <a:spcPts val="0"/>
              </a:spcBef>
              <a:spcAft>
                <a:spcPts val="0"/>
              </a:spcAft>
              <a:buSzPts val="1100"/>
              <a:buFont typeface="Comfortaa Medium"/>
              <a:buChar char="➢"/>
            </a:pPr>
            <a:r>
              <a:rPr lang="en" sz="1100">
                <a:latin typeface="Comfortaa Medium"/>
                <a:ea typeface="Comfortaa Medium"/>
                <a:cs typeface="Comfortaa Medium"/>
                <a:sym typeface="Comfortaa Medium"/>
              </a:rPr>
              <a:t>Contours are used to </a:t>
            </a:r>
            <a:r>
              <a:rPr b="1" lang="en" sz="1100">
                <a:latin typeface="Comfortaa"/>
                <a:ea typeface="Comfortaa"/>
                <a:cs typeface="Comfortaa"/>
                <a:sym typeface="Comfortaa"/>
              </a:rPr>
              <a:t>detect the borders</a:t>
            </a:r>
            <a:r>
              <a:rPr lang="en" sz="1100">
                <a:latin typeface="Comfortaa Medium"/>
                <a:ea typeface="Comfortaa Medium"/>
                <a:cs typeface="Comfortaa Medium"/>
                <a:sym typeface="Comfortaa Medium"/>
              </a:rPr>
              <a:t> of objects and </a:t>
            </a:r>
            <a:r>
              <a:rPr b="1" lang="en" sz="1100">
                <a:latin typeface="Comfortaa"/>
                <a:ea typeface="Comfortaa"/>
                <a:cs typeface="Comfortaa"/>
                <a:sym typeface="Comfortaa"/>
              </a:rPr>
              <a:t>localize</a:t>
            </a:r>
            <a:r>
              <a:rPr lang="en" sz="1100">
                <a:latin typeface="Comfortaa Medium"/>
                <a:ea typeface="Comfortaa Medium"/>
                <a:cs typeface="Comfortaa Medium"/>
                <a:sym typeface="Comfortaa Medium"/>
              </a:rPr>
              <a:t> them easily in an image. </a:t>
            </a:r>
            <a:endParaRPr sz="1100">
              <a:latin typeface="Comfortaa Medium"/>
              <a:ea typeface="Comfortaa Medium"/>
              <a:cs typeface="Comfortaa Medium"/>
              <a:sym typeface="Comfortaa Medium"/>
            </a:endParaRPr>
          </a:p>
          <a:p>
            <a:pPr indent="-298450" lvl="0" marL="457200" rtl="0" algn="l">
              <a:spcBef>
                <a:spcPts val="0"/>
              </a:spcBef>
              <a:spcAft>
                <a:spcPts val="0"/>
              </a:spcAft>
              <a:buSzPts val="1100"/>
              <a:buFont typeface="Comfortaa Medium"/>
              <a:buChar char="➢"/>
            </a:pPr>
            <a:r>
              <a:rPr b="1" lang="en" sz="1100">
                <a:latin typeface="Comfortaa"/>
                <a:ea typeface="Comfortaa"/>
                <a:cs typeface="Comfortaa"/>
                <a:sym typeface="Comfortaa"/>
              </a:rPr>
              <a:t>Grayscale</a:t>
            </a:r>
            <a:r>
              <a:rPr lang="en" sz="1100">
                <a:latin typeface="Comfortaa Medium"/>
                <a:ea typeface="Comfortaa Medium"/>
                <a:cs typeface="Comfortaa Medium"/>
                <a:sym typeface="Comfortaa Medium"/>
              </a:rPr>
              <a:t> transformation and then </a:t>
            </a:r>
            <a:r>
              <a:rPr b="1" lang="en" sz="1100">
                <a:latin typeface="Comfortaa"/>
                <a:ea typeface="Comfortaa"/>
                <a:cs typeface="Comfortaa"/>
                <a:sym typeface="Comfortaa"/>
              </a:rPr>
              <a:t>binary thresholding</a:t>
            </a:r>
            <a:r>
              <a:rPr lang="en" sz="1100">
                <a:latin typeface="Comfortaa Medium"/>
                <a:ea typeface="Comfortaa Medium"/>
                <a:cs typeface="Comfortaa Medium"/>
                <a:sym typeface="Comfortaa Medium"/>
              </a:rPr>
              <a:t> is applied on it following which the contours of buildings are identified. </a:t>
            </a:r>
            <a:endParaRPr sz="1100">
              <a:latin typeface="Comfortaa Medium"/>
              <a:ea typeface="Comfortaa Medium"/>
              <a:cs typeface="Comfortaa Medium"/>
              <a:sym typeface="Comfortaa Medium"/>
            </a:endParaRPr>
          </a:p>
        </p:txBody>
      </p:sp>
      <p:pic>
        <p:nvPicPr>
          <p:cNvPr id="312" name="Google Shape;312;p48"/>
          <p:cNvPicPr preferRelativeResize="0"/>
          <p:nvPr/>
        </p:nvPicPr>
        <p:blipFill>
          <a:blip r:embed="rId3">
            <a:alphaModFix/>
          </a:blip>
          <a:stretch>
            <a:fillRect/>
          </a:stretch>
        </p:blipFill>
        <p:spPr>
          <a:xfrm>
            <a:off x="2640298" y="1817175"/>
            <a:ext cx="4528753" cy="2571600"/>
          </a:xfrm>
          <a:prstGeom prst="rect">
            <a:avLst/>
          </a:prstGeom>
          <a:noFill/>
          <a:ln>
            <a:noFill/>
          </a:ln>
        </p:spPr>
      </p:pic>
      <p:sp>
        <p:nvSpPr>
          <p:cNvPr id="313" name="Google Shape;313;p48"/>
          <p:cNvSpPr txBox="1"/>
          <p:nvPr/>
        </p:nvSpPr>
        <p:spPr>
          <a:xfrm>
            <a:off x="2721450" y="147700"/>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sp>
        <p:nvSpPr>
          <p:cNvPr id="314" name="Google Shape;314;p48"/>
          <p:cNvSpPr txBox="1"/>
          <p:nvPr/>
        </p:nvSpPr>
        <p:spPr>
          <a:xfrm>
            <a:off x="3219950" y="4444425"/>
            <a:ext cx="306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Code snapshots of finding contours</a:t>
            </a:r>
            <a:endParaRPr b="1" sz="1200">
              <a:solidFill>
                <a:srgbClr val="783F04"/>
              </a:solidFill>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871800" y="452325"/>
            <a:ext cx="7596600" cy="126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100">
                <a:solidFill>
                  <a:srgbClr val="783F04"/>
                </a:solidFill>
                <a:latin typeface="Comfortaa"/>
                <a:ea typeface="Comfortaa"/>
                <a:cs typeface="Comfortaa"/>
                <a:sym typeface="Comfortaa"/>
              </a:rPr>
              <a:t>1.6 </a:t>
            </a:r>
            <a:r>
              <a:rPr b="1" lang="en" sz="1100" u="sng">
                <a:solidFill>
                  <a:srgbClr val="783F04"/>
                </a:solidFill>
                <a:latin typeface="Comfortaa"/>
                <a:ea typeface="Comfortaa"/>
                <a:cs typeface="Comfortaa"/>
                <a:sym typeface="Comfortaa"/>
              </a:rPr>
              <a:t>Rooftop Extraction</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rPr b="1" lang="en" sz="1100">
                <a:solidFill>
                  <a:srgbClr val="783F04"/>
                </a:solidFill>
                <a:latin typeface="Comfortaa"/>
                <a:ea typeface="Comfortaa"/>
                <a:cs typeface="Comfortaa"/>
                <a:sym typeface="Comfortaa"/>
              </a:rPr>
              <a:t>1.6.2 </a:t>
            </a:r>
            <a:r>
              <a:rPr b="1" lang="en" sz="1100" u="sng">
                <a:solidFill>
                  <a:srgbClr val="783F04"/>
                </a:solidFill>
                <a:latin typeface="Comfortaa"/>
                <a:ea typeface="Comfortaa"/>
                <a:cs typeface="Comfortaa"/>
                <a:sym typeface="Comfortaa"/>
              </a:rPr>
              <a:t>Drawing bounding box</a:t>
            </a:r>
            <a:endParaRPr b="1" sz="1100" u="sng">
              <a:solidFill>
                <a:srgbClr val="783F04"/>
              </a:solidFill>
              <a:latin typeface="Comfortaa"/>
              <a:ea typeface="Comfortaa"/>
              <a:cs typeface="Comfortaa"/>
              <a:sym typeface="Comfortaa"/>
            </a:endParaRPr>
          </a:p>
          <a:p>
            <a:pPr indent="-298450" lvl="0" marL="457200" rtl="0" algn="just">
              <a:lnSpc>
                <a:spcPct val="115000"/>
              </a:lnSpc>
              <a:spcBef>
                <a:spcPts val="0"/>
              </a:spcBef>
              <a:spcAft>
                <a:spcPts val="0"/>
              </a:spcAft>
              <a:buSzPts val="1100"/>
              <a:buFont typeface="Comfortaa Medium"/>
              <a:buChar char="➢"/>
            </a:pPr>
            <a:r>
              <a:rPr lang="en" sz="1100">
                <a:solidFill>
                  <a:srgbClr val="222222"/>
                </a:solidFill>
                <a:highlight>
                  <a:schemeClr val="lt1"/>
                </a:highlight>
                <a:latin typeface="Comfortaa Medium"/>
                <a:ea typeface="Comfortaa Medium"/>
                <a:cs typeface="Comfortaa Medium"/>
                <a:sym typeface="Comfortaa Medium"/>
              </a:rPr>
              <a:t>Bounding boxes are used to highlight the </a:t>
            </a:r>
            <a:r>
              <a:rPr b="1" lang="en" sz="1100">
                <a:solidFill>
                  <a:srgbClr val="222222"/>
                </a:solidFill>
                <a:highlight>
                  <a:schemeClr val="lt1"/>
                </a:highlight>
                <a:latin typeface="Comfortaa"/>
                <a:ea typeface="Comfortaa"/>
                <a:cs typeface="Comfortaa"/>
                <a:sym typeface="Comfortaa"/>
              </a:rPr>
              <a:t>regions of interest</a:t>
            </a:r>
            <a:r>
              <a:rPr lang="en" sz="1100">
                <a:solidFill>
                  <a:srgbClr val="222222"/>
                </a:solidFill>
                <a:highlight>
                  <a:schemeClr val="lt1"/>
                </a:highlight>
                <a:latin typeface="Comfortaa Medium"/>
                <a:ea typeface="Comfortaa Medium"/>
                <a:cs typeface="Comfortaa Medium"/>
                <a:sym typeface="Comfortaa Medium"/>
              </a:rPr>
              <a:t> </a:t>
            </a:r>
            <a:r>
              <a:rPr lang="en" sz="1100">
                <a:solidFill>
                  <a:srgbClr val="232629"/>
                </a:solidFill>
                <a:highlight>
                  <a:schemeClr val="lt1"/>
                </a:highlight>
                <a:latin typeface="Comfortaa Medium"/>
                <a:ea typeface="Comfortaa Medium"/>
                <a:cs typeface="Comfortaa Medium"/>
                <a:sym typeface="Comfortaa Medium"/>
              </a:rPr>
              <a:t>after obtaining </a:t>
            </a:r>
            <a:endParaRPr sz="1100">
              <a:solidFill>
                <a:srgbClr val="232629"/>
              </a:solidFill>
              <a:highlight>
                <a:schemeClr val="lt1"/>
              </a:highlight>
              <a:latin typeface="Comfortaa Medium"/>
              <a:ea typeface="Comfortaa Medium"/>
              <a:cs typeface="Comfortaa Medium"/>
              <a:sym typeface="Comfortaa Medium"/>
            </a:endParaRPr>
          </a:p>
          <a:p>
            <a:pPr indent="0" lvl="0" marL="457200" rtl="0" algn="just">
              <a:lnSpc>
                <a:spcPct val="115000"/>
              </a:lnSpc>
              <a:spcBef>
                <a:spcPts val="0"/>
              </a:spcBef>
              <a:spcAft>
                <a:spcPts val="0"/>
              </a:spcAft>
              <a:buNone/>
            </a:pPr>
            <a:r>
              <a:rPr lang="en" sz="1100">
                <a:solidFill>
                  <a:srgbClr val="232629"/>
                </a:solidFill>
                <a:highlight>
                  <a:schemeClr val="lt1"/>
                </a:highlight>
                <a:latin typeface="Comfortaa Medium"/>
                <a:ea typeface="Comfortaa Medium"/>
                <a:cs typeface="Comfortaa Medium"/>
                <a:sym typeface="Comfortaa Medium"/>
              </a:rPr>
              <a:t>contours from an image</a:t>
            </a:r>
            <a:r>
              <a:rPr lang="en" sz="1100">
                <a:solidFill>
                  <a:srgbClr val="222222"/>
                </a:solidFill>
                <a:highlight>
                  <a:schemeClr val="lt1"/>
                </a:highlight>
                <a:latin typeface="Comfortaa Medium"/>
                <a:ea typeface="Comfortaa Medium"/>
                <a:cs typeface="Comfortaa Medium"/>
                <a:sym typeface="Comfortaa Medium"/>
              </a:rPr>
              <a:t>.</a:t>
            </a:r>
            <a:endParaRPr sz="1100">
              <a:solidFill>
                <a:srgbClr val="783F04"/>
              </a:solidFill>
              <a:latin typeface="Comfortaa Medium"/>
              <a:ea typeface="Comfortaa Medium"/>
              <a:cs typeface="Comfortaa Medium"/>
              <a:sym typeface="Comfortaa Medium"/>
            </a:endParaRPr>
          </a:p>
        </p:txBody>
      </p:sp>
      <p:sp>
        <p:nvSpPr>
          <p:cNvPr id="320" name="Google Shape;320;p49"/>
          <p:cNvSpPr txBox="1"/>
          <p:nvPr/>
        </p:nvSpPr>
        <p:spPr>
          <a:xfrm>
            <a:off x="2721450" y="147700"/>
            <a:ext cx="37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 - BUILDING DETECTION</a:t>
            </a:r>
            <a:endParaRPr b="1">
              <a:solidFill>
                <a:srgbClr val="783F04"/>
              </a:solidFill>
              <a:latin typeface="Comfortaa"/>
              <a:ea typeface="Comfortaa"/>
              <a:cs typeface="Comfortaa"/>
              <a:sym typeface="Comfortaa"/>
            </a:endParaRPr>
          </a:p>
        </p:txBody>
      </p:sp>
      <p:pic>
        <p:nvPicPr>
          <p:cNvPr id="321" name="Google Shape;321;p49"/>
          <p:cNvPicPr preferRelativeResize="0"/>
          <p:nvPr/>
        </p:nvPicPr>
        <p:blipFill>
          <a:blip r:embed="rId3">
            <a:alphaModFix/>
          </a:blip>
          <a:stretch>
            <a:fillRect/>
          </a:stretch>
        </p:blipFill>
        <p:spPr>
          <a:xfrm>
            <a:off x="4187775" y="1602625"/>
            <a:ext cx="4424225" cy="1594675"/>
          </a:xfrm>
          <a:prstGeom prst="rect">
            <a:avLst/>
          </a:prstGeom>
          <a:noFill/>
          <a:ln>
            <a:noFill/>
          </a:ln>
        </p:spPr>
      </p:pic>
      <p:pic>
        <p:nvPicPr>
          <p:cNvPr id="322" name="Google Shape;322;p49"/>
          <p:cNvPicPr preferRelativeResize="0"/>
          <p:nvPr/>
        </p:nvPicPr>
        <p:blipFill>
          <a:blip r:embed="rId4">
            <a:alphaModFix/>
          </a:blip>
          <a:stretch>
            <a:fillRect/>
          </a:stretch>
        </p:blipFill>
        <p:spPr>
          <a:xfrm>
            <a:off x="958700" y="2450225"/>
            <a:ext cx="2829325" cy="2021975"/>
          </a:xfrm>
          <a:prstGeom prst="rect">
            <a:avLst/>
          </a:prstGeom>
          <a:noFill/>
          <a:ln>
            <a:noFill/>
          </a:ln>
        </p:spPr>
      </p:pic>
      <p:sp>
        <p:nvSpPr>
          <p:cNvPr id="323" name="Google Shape;323;p49"/>
          <p:cNvSpPr txBox="1"/>
          <p:nvPr/>
        </p:nvSpPr>
        <p:spPr>
          <a:xfrm>
            <a:off x="4332075" y="3862300"/>
            <a:ext cx="306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Comfortaa"/>
                <a:ea typeface="Comfortaa"/>
                <a:cs typeface="Comfortaa"/>
                <a:sym typeface="Comfortaa"/>
              </a:rPr>
              <a:t>Bounding</a:t>
            </a:r>
            <a:r>
              <a:rPr b="1" lang="en" sz="1200">
                <a:solidFill>
                  <a:srgbClr val="783F04"/>
                </a:solidFill>
                <a:latin typeface="Comfortaa"/>
                <a:ea typeface="Comfortaa"/>
                <a:cs typeface="Comfortaa"/>
                <a:sym typeface="Comfortaa"/>
              </a:rPr>
              <a:t> boxes drawn around segmented mask images.</a:t>
            </a:r>
            <a:endParaRPr b="1" sz="1200">
              <a:solidFill>
                <a:srgbClr val="783F04"/>
              </a:solidFill>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582550" y="173775"/>
            <a:ext cx="7596600" cy="1677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rgbClr val="783F04"/>
                </a:solidFill>
                <a:latin typeface="Comfortaa"/>
                <a:ea typeface="Comfortaa"/>
                <a:cs typeface="Comfortaa"/>
                <a:sym typeface="Comfortaa"/>
              </a:rPr>
              <a:t>1.6 </a:t>
            </a:r>
            <a:r>
              <a:rPr b="1" lang="en" sz="1100" u="sng">
                <a:solidFill>
                  <a:srgbClr val="783F04"/>
                </a:solidFill>
                <a:latin typeface="Comfortaa"/>
                <a:ea typeface="Comfortaa"/>
                <a:cs typeface="Comfortaa"/>
                <a:sym typeface="Comfortaa"/>
              </a:rPr>
              <a:t>Rooftop Extraction</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en" sz="1100">
                <a:solidFill>
                  <a:srgbClr val="783F04"/>
                </a:solidFill>
                <a:latin typeface="Comfortaa"/>
                <a:ea typeface="Comfortaa"/>
                <a:cs typeface="Comfortaa"/>
                <a:sym typeface="Comfortaa"/>
              </a:rPr>
              <a:t>1.6.3 </a:t>
            </a:r>
            <a:r>
              <a:rPr b="1" lang="en" sz="1100" u="sng">
                <a:solidFill>
                  <a:srgbClr val="783F04"/>
                </a:solidFill>
                <a:latin typeface="Comfortaa"/>
                <a:ea typeface="Comfortaa"/>
                <a:cs typeface="Comfortaa"/>
                <a:sym typeface="Comfortaa"/>
              </a:rPr>
              <a:t>Background Subtraction</a:t>
            </a:r>
            <a:endParaRPr b="1" sz="1100" u="sng">
              <a:solidFill>
                <a:srgbClr val="783F04"/>
              </a:solidFill>
              <a:latin typeface="Comfortaa"/>
              <a:ea typeface="Comfortaa"/>
              <a:cs typeface="Comfortaa"/>
              <a:sym typeface="Comfortaa"/>
            </a:endParaRPr>
          </a:p>
          <a:p>
            <a:pPr indent="0" lvl="0" marL="0" rtl="0" algn="l">
              <a:spcBef>
                <a:spcPts val="0"/>
              </a:spcBef>
              <a:spcAft>
                <a:spcPts val="0"/>
              </a:spcAft>
              <a:buNone/>
            </a:pPr>
            <a:r>
              <a:t/>
            </a:r>
            <a:endParaRPr sz="1100" u="sng">
              <a:solidFill>
                <a:srgbClr val="B45F06"/>
              </a:solidFill>
              <a:latin typeface="Comfortaa Medium"/>
              <a:ea typeface="Comfortaa Medium"/>
              <a:cs typeface="Comfortaa Medium"/>
              <a:sym typeface="Comfortaa Medium"/>
            </a:endParaRPr>
          </a:p>
          <a:p>
            <a:pPr indent="-298450" lvl="0" marL="457200" rtl="0" algn="just">
              <a:lnSpc>
                <a:spcPct val="115000"/>
              </a:lnSpc>
              <a:spcBef>
                <a:spcPts val="0"/>
              </a:spcBef>
              <a:spcAft>
                <a:spcPts val="0"/>
              </a:spcAft>
              <a:buClr>
                <a:srgbClr val="202122"/>
              </a:buClr>
              <a:buSzPts val="1100"/>
              <a:buFont typeface="Comfortaa Medium"/>
              <a:buChar char="➢"/>
            </a:pPr>
            <a:r>
              <a:rPr lang="en" sz="1100">
                <a:solidFill>
                  <a:srgbClr val="202122"/>
                </a:solidFill>
                <a:highlight>
                  <a:srgbClr val="FFFFFF"/>
                </a:highlight>
                <a:latin typeface="Comfortaa Medium"/>
                <a:ea typeface="Comfortaa Medium"/>
                <a:cs typeface="Comfortaa Medium"/>
                <a:sym typeface="Comfortaa Medium"/>
              </a:rPr>
              <a:t>Overlay segmentation mask on top of aerial satellite image.</a:t>
            </a:r>
            <a:endParaRPr sz="1100">
              <a:solidFill>
                <a:srgbClr val="202122"/>
              </a:solidFill>
              <a:highlight>
                <a:srgbClr val="FFFFFF"/>
              </a:highlight>
              <a:latin typeface="Comfortaa Medium"/>
              <a:ea typeface="Comfortaa Medium"/>
              <a:cs typeface="Comfortaa Medium"/>
              <a:sym typeface="Comfortaa Medium"/>
            </a:endParaRPr>
          </a:p>
          <a:p>
            <a:pPr indent="-298450" lvl="0" marL="457200" rtl="0" algn="just">
              <a:lnSpc>
                <a:spcPct val="115000"/>
              </a:lnSpc>
              <a:spcBef>
                <a:spcPts val="0"/>
              </a:spcBef>
              <a:spcAft>
                <a:spcPts val="0"/>
              </a:spcAft>
              <a:buClr>
                <a:srgbClr val="202122"/>
              </a:buClr>
              <a:buSzPts val="1100"/>
              <a:buFont typeface="Comfortaa Medium"/>
              <a:buChar char="➢"/>
            </a:pPr>
            <a:r>
              <a:rPr lang="en" sz="1100">
                <a:solidFill>
                  <a:srgbClr val="202122"/>
                </a:solidFill>
                <a:highlight>
                  <a:srgbClr val="FFFFFF"/>
                </a:highlight>
                <a:latin typeface="Comfortaa Medium"/>
                <a:ea typeface="Comfortaa Medium"/>
                <a:cs typeface="Comfortaa Medium"/>
                <a:sym typeface="Comfortaa Medium"/>
              </a:rPr>
              <a:t>Subtract bounded box segmented regions detected in earlier step with satellite image.</a:t>
            </a:r>
            <a:endParaRPr sz="1100">
              <a:latin typeface="Comfortaa Medium"/>
              <a:ea typeface="Comfortaa Medium"/>
              <a:cs typeface="Comfortaa Medium"/>
              <a:sym typeface="Comfortaa Medium"/>
            </a:endParaRPr>
          </a:p>
          <a:p>
            <a:pPr indent="0" lvl="0" marL="0" rtl="0" algn="just">
              <a:lnSpc>
                <a:spcPct val="115000"/>
              </a:lnSpc>
              <a:spcBef>
                <a:spcPts val="0"/>
              </a:spcBef>
              <a:spcAft>
                <a:spcPts val="0"/>
              </a:spcAft>
              <a:buClr>
                <a:schemeClr val="dk1"/>
              </a:buClr>
              <a:buSzPts val="1100"/>
              <a:buFont typeface="Arial"/>
              <a:buNone/>
            </a:pPr>
            <a:r>
              <a:t/>
            </a:r>
            <a:endParaRPr sz="1100">
              <a:solidFill>
                <a:srgbClr val="202122"/>
              </a:solidFill>
              <a:highlight>
                <a:srgbClr val="FFFFFF"/>
              </a:highlight>
              <a:latin typeface="Comfortaa Medium"/>
              <a:ea typeface="Comfortaa Medium"/>
              <a:cs typeface="Comfortaa Medium"/>
              <a:sym typeface="Comfortaa Medium"/>
            </a:endParaRPr>
          </a:p>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pic>
        <p:nvPicPr>
          <p:cNvPr id="329" name="Google Shape;329;p50"/>
          <p:cNvPicPr preferRelativeResize="0"/>
          <p:nvPr/>
        </p:nvPicPr>
        <p:blipFill rotWithShape="1">
          <a:blip r:embed="rId3">
            <a:alphaModFix/>
          </a:blip>
          <a:srcRect b="11310" l="-1610" r="1610" t="-11310"/>
          <a:stretch/>
        </p:blipFill>
        <p:spPr>
          <a:xfrm>
            <a:off x="1398550" y="1433550"/>
            <a:ext cx="6130299" cy="955750"/>
          </a:xfrm>
          <a:prstGeom prst="rect">
            <a:avLst/>
          </a:prstGeom>
          <a:noFill/>
          <a:ln>
            <a:noFill/>
          </a:ln>
        </p:spPr>
      </p:pic>
      <p:pic>
        <p:nvPicPr>
          <p:cNvPr id="330" name="Google Shape;330;p50"/>
          <p:cNvPicPr preferRelativeResize="0"/>
          <p:nvPr/>
        </p:nvPicPr>
        <p:blipFill>
          <a:blip r:embed="rId4">
            <a:alphaModFix/>
          </a:blip>
          <a:stretch>
            <a:fillRect/>
          </a:stretch>
        </p:blipFill>
        <p:spPr>
          <a:xfrm>
            <a:off x="1672125" y="2501575"/>
            <a:ext cx="5943600" cy="2012150"/>
          </a:xfrm>
          <a:prstGeom prst="rect">
            <a:avLst/>
          </a:prstGeom>
          <a:noFill/>
          <a:ln>
            <a:noFill/>
          </a:ln>
        </p:spPr>
      </p:pic>
      <p:sp>
        <p:nvSpPr>
          <p:cNvPr id="331" name="Google Shape;331;p50"/>
          <p:cNvSpPr txBox="1"/>
          <p:nvPr/>
        </p:nvSpPr>
        <p:spPr>
          <a:xfrm>
            <a:off x="1027625" y="4436800"/>
            <a:ext cx="7389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 </a:t>
            </a:r>
            <a:r>
              <a:rPr b="1" lang="en" sz="1200">
                <a:solidFill>
                  <a:srgbClr val="783F04"/>
                </a:solidFill>
                <a:latin typeface="Comfortaa"/>
                <a:ea typeface="Comfortaa"/>
                <a:cs typeface="Comfortaa"/>
                <a:sym typeface="Comfortaa"/>
              </a:rPr>
              <a:t>Original satellite image (left), masked image after training on MultiRes UNet model (center), extracted rooftops (right)</a:t>
            </a:r>
            <a:endParaRPr b="1" sz="1200">
              <a:solidFill>
                <a:srgbClr val="783F04"/>
              </a:solidFill>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aphicFrame>
        <p:nvGraphicFramePr>
          <p:cNvPr id="336" name="Google Shape;336;p51"/>
          <p:cNvGraphicFramePr/>
          <p:nvPr/>
        </p:nvGraphicFramePr>
        <p:xfrm>
          <a:off x="3168025" y="1531300"/>
          <a:ext cx="3000000" cy="3000000"/>
        </p:xfrm>
        <a:graphic>
          <a:graphicData uri="http://schemas.openxmlformats.org/drawingml/2006/table">
            <a:tbl>
              <a:tblPr>
                <a:noFill/>
                <a:tableStyleId>{418DCB62-6557-4CEC-88C3-9D12D7D39791}</a:tableStyleId>
              </a:tblPr>
              <a:tblGrid>
                <a:gridCol w="1500725"/>
                <a:gridCol w="1804825"/>
                <a:gridCol w="1717925"/>
              </a:tblGrid>
              <a:tr h="1305450">
                <a:tc>
                  <a:txBody>
                    <a:bodyPr/>
                    <a:lstStyle/>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FLAT</a:t>
                      </a:r>
                      <a:endParaRPr b="1" sz="1500">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995975">
                <a:tc>
                  <a:txBody>
                    <a:bodyPr/>
                    <a:lstStyle/>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GABLE</a:t>
                      </a:r>
                      <a:endParaRPr b="1" sz="1500">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921425">
                <a:tc>
                  <a:txBody>
                    <a:bodyPr/>
                    <a:lstStyle/>
                    <a:p>
                      <a:pPr indent="0" lvl="0" marL="0" rtl="0" algn="ctr">
                        <a:spcBef>
                          <a:spcPts val="0"/>
                        </a:spcBef>
                        <a:spcAft>
                          <a:spcPts val="0"/>
                        </a:spcAft>
                        <a:buNone/>
                      </a:pPr>
                      <a:r>
                        <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HIP</a:t>
                      </a:r>
                      <a:endParaRPr b="1" sz="1500">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37" name="Google Shape;337;p51"/>
          <p:cNvPicPr preferRelativeResize="0"/>
          <p:nvPr/>
        </p:nvPicPr>
        <p:blipFill>
          <a:blip r:embed="rId3">
            <a:alphaModFix/>
          </a:blip>
          <a:stretch>
            <a:fillRect/>
          </a:stretch>
        </p:blipFill>
        <p:spPr>
          <a:xfrm>
            <a:off x="4999138" y="1666287"/>
            <a:ext cx="1161425" cy="1037875"/>
          </a:xfrm>
          <a:prstGeom prst="rect">
            <a:avLst/>
          </a:prstGeom>
          <a:noFill/>
          <a:ln>
            <a:noFill/>
          </a:ln>
        </p:spPr>
      </p:pic>
      <p:pic>
        <p:nvPicPr>
          <p:cNvPr id="338" name="Google Shape;338;p51"/>
          <p:cNvPicPr preferRelativeResize="0"/>
          <p:nvPr/>
        </p:nvPicPr>
        <p:blipFill>
          <a:blip r:embed="rId4">
            <a:alphaModFix/>
          </a:blip>
          <a:stretch>
            <a:fillRect/>
          </a:stretch>
        </p:blipFill>
        <p:spPr>
          <a:xfrm>
            <a:off x="6725325" y="1733138"/>
            <a:ext cx="1090175" cy="979200"/>
          </a:xfrm>
          <a:prstGeom prst="rect">
            <a:avLst/>
          </a:prstGeom>
          <a:noFill/>
          <a:ln>
            <a:noFill/>
          </a:ln>
        </p:spPr>
      </p:pic>
      <p:pic>
        <p:nvPicPr>
          <p:cNvPr id="339" name="Google Shape;339;p51"/>
          <p:cNvPicPr preferRelativeResize="0"/>
          <p:nvPr/>
        </p:nvPicPr>
        <p:blipFill>
          <a:blip r:embed="rId5">
            <a:alphaModFix/>
          </a:blip>
          <a:stretch>
            <a:fillRect/>
          </a:stretch>
        </p:blipFill>
        <p:spPr>
          <a:xfrm>
            <a:off x="4913675" y="2936400"/>
            <a:ext cx="1332375" cy="809600"/>
          </a:xfrm>
          <a:prstGeom prst="rect">
            <a:avLst/>
          </a:prstGeom>
          <a:noFill/>
          <a:ln>
            <a:noFill/>
          </a:ln>
        </p:spPr>
      </p:pic>
      <p:pic>
        <p:nvPicPr>
          <p:cNvPr id="340" name="Google Shape;340;p51"/>
          <p:cNvPicPr preferRelativeResize="0"/>
          <p:nvPr/>
        </p:nvPicPr>
        <p:blipFill>
          <a:blip r:embed="rId6">
            <a:alphaModFix/>
          </a:blip>
          <a:stretch>
            <a:fillRect/>
          </a:stretch>
        </p:blipFill>
        <p:spPr>
          <a:xfrm>
            <a:off x="6681875" y="2903750"/>
            <a:ext cx="1267225" cy="874900"/>
          </a:xfrm>
          <a:prstGeom prst="rect">
            <a:avLst/>
          </a:prstGeom>
          <a:noFill/>
          <a:ln>
            <a:noFill/>
          </a:ln>
        </p:spPr>
      </p:pic>
      <p:pic>
        <p:nvPicPr>
          <p:cNvPr id="341" name="Google Shape;341;p51"/>
          <p:cNvPicPr preferRelativeResize="0"/>
          <p:nvPr/>
        </p:nvPicPr>
        <p:blipFill>
          <a:blip r:embed="rId7">
            <a:alphaModFix/>
          </a:blip>
          <a:stretch>
            <a:fillRect/>
          </a:stretch>
        </p:blipFill>
        <p:spPr>
          <a:xfrm>
            <a:off x="4999138" y="3879238"/>
            <a:ext cx="1161425" cy="809600"/>
          </a:xfrm>
          <a:prstGeom prst="rect">
            <a:avLst/>
          </a:prstGeom>
          <a:noFill/>
          <a:ln>
            <a:noFill/>
          </a:ln>
        </p:spPr>
      </p:pic>
      <p:pic>
        <p:nvPicPr>
          <p:cNvPr id="342" name="Google Shape;342;p51"/>
          <p:cNvPicPr preferRelativeResize="0"/>
          <p:nvPr/>
        </p:nvPicPr>
        <p:blipFill>
          <a:blip r:embed="rId8">
            <a:alphaModFix/>
          </a:blip>
          <a:stretch>
            <a:fillRect/>
          </a:stretch>
        </p:blipFill>
        <p:spPr>
          <a:xfrm>
            <a:off x="6708925" y="3879238"/>
            <a:ext cx="1213100" cy="809600"/>
          </a:xfrm>
          <a:prstGeom prst="rect">
            <a:avLst/>
          </a:prstGeom>
          <a:noFill/>
          <a:ln>
            <a:noFill/>
          </a:ln>
        </p:spPr>
      </p:pic>
      <p:sp>
        <p:nvSpPr>
          <p:cNvPr id="343" name="Google Shape;343;p51"/>
          <p:cNvSpPr txBox="1"/>
          <p:nvPr/>
        </p:nvSpPr>
        <p:spPr>
          <a:xfrm>
            <a:off x="875988" y="173775"/>
            <a:ext cx="73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MODULE II - ROOF TYPE CLASSIFICATION AND BOUNDARY DETECTION</a:t>
            </a:r>
            <a:endParaRPr b="1">
              <a:solidFill>
                <a:srgbClr val="783F04"/>
              </a:solidFill>
              <a:latin typeface="Comfortaa"/>
              <a:ea typeface="Comfortaa"/>
              <a:cs typeface="Comfortaa"/>
              <a:sym typeface="Comfortaa"/>
            </a:endParaRPr>
          </a:p>
        </p:txBody>
      </p:sp>
      <p:sp>
        <p:nvSpPr>
          <p:cNvPr id="344" name="Google Shape;344;p51"/>
          <p:cNvSpPr txBox="1"/>
          <p:nvPr/>
        </p:nvSpPr>
        <p:spPr>
          <a:xfrm>
            <a:off x="480600" y="616875"/>
            <a:ext cx="81063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783F04"/>
                </a:solidFill>
                <a:highlight>
                  <a:schemeClr val="lt1"/>
                </a:highlight>
                <a:latin typeface="Comfortaa Medium"/>
                <a:ea typeface="Comfortaa Medium"/>
                <a:cs typeface="Comfortaa Medium"/>
                <a:sym typeface="Comfortaa Medium"/>
              </a:rPr>
              <a:t>2.1</a:t>
            </a:r>
            <a:r>
              <a:rPr lang="en" sz="1200">
                <a:solidFill>
                  <a:srgbClr val="B45F06"/>
                </a:solidFill>
                <a:highlight>
                  <a:schemeClr val="lt1"/>
                </a:highlight>
                <a:latin typeface="Comfortaa Medium"/>
                <a:ea typeface="Comfortaa Medium"/>
                <a:cs typeface="Comfortaa Medium"/>
                <a:sym typeface="Comfortaa Medium"/>
              </a:rPr>
              <a:t> </a:t>
            </a:r>
            <a:r>
              <a:rPr lang="en" sz="1200" u="sng">
                <a:solidFill>
                  <a:srgbClr val="783F04"/>
                </a:solidFill>
                <a:highlight>
                  <a:schemeClr val="lt1"/>
                </a:highlight>
                <a:latin typeface="Comfortaa Medium"/>
                <a:ea typeface="Comfortaa Medium"/>
                <a:cs typeface="Comfortaa Medium"/>
                <a:sym typeface="Comfortaa Medium"/>
              </a:rPr>
              <a:t>Preparation of dataset and labeling roof type</a:t>
            </a:r>
            <a:endParaRPr sz="1200" u="sng">
              <a:solidFill>
                <a:srgbClr val="783F04"/>
              </a:solidFill>
              <a:highlight>
                <a:schemeClr val="lt1"/>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None/>
            </a:pPr>
            <a:r>
              <a:rPr lang="en" sz="1200">
                <a:solidFill>
                  <a:schemeClr val="dk1"/>
                </a:solidFill>
                <a:highlight>
                  <a:schemeClr val="lt1"/>
                </a:highlight>
                <a:latin typeface="Comfortaa Medium"/>
                <a:ea typeface="Comfortaa Medium"/>
                <a:cs typeface="Comfortaa Medium"/>
                <a:sym typeface="Comfortaa Medium"/>
              </a:rPr>
              <a:t>After conducting rooftop extraction in the preceding step, a dataset including 1115 rooftop photos is populated into three different categories: Flat, Gable, and Hip. We had manually labelled the data into three classes.</a:t>
            </a:r>
            <a:r>
              <a:rPr lang="en" sz="1200">
                <a:solidFill>
                  <a:schemeClr val="dk1"/>
                </a:solidFill>
                <a:highlight>
                  <a:schemeClr val="lt1"/>
                </a:highlight>
                <a:latin typeface="Times New Roman"/>
                <a:ea typeface="Times New Roman"/>
                <a:cs typeface="Times New Roman"/>
                <a:sym typeface="Times New Roman"/>
              </a:rPr>
              <a:t> </a:t>
            </a:r>
            <a:endParaRPr/>
          </a:p>
        </p:txBody>
      </p:sp>
      <p:sp>
        <p:nvSpPr>
          <p:cNvPr id="345" name="Google Shape;345;p51"/>
          <p:cNvSpPr txBox="1"/>
          <p:nvPr/>
        </p:nvSpPr>
        <p:spPr>
          <a:xfrm>
            <a:off x="408050" y="2401600"/>
            <a:ext cx="26415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200">
                <a:solidFill>
                  <a:srgbClr val="783F04"/>
                </a:solidFill>
                <a:highlight>
                  <a:srgbClr val="FFFFFF"/>
                </a:highlight>
                <a:latin typeface="Comfortaa"/>
                <a:ea typeface="Comfortaa"/>
                <a:cs typeface="Comfortaa"/>
                <a:sym typeface="Comfortaa"/>
              </a:rPr>
              <a:t>Samples of images of each class from Christchurch, New Zealand</a:t>
            </a:r>
            <a:endParaRPr b="1" sz="1200">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graphicFrame>
        <p:nvGraphicFramePr>
          <p:cNvPr id="83" name="Google Shape;83;p16"/>
          <p:cNvGraphicFramePr/>
          <p:nvPr/>
        </p:nvGraphicFramePr>
        <p:xfrm>
          <a:off x="470275" y="797350"/>
          <a:ext cx="3000000" cy="3000000"/>
        </p:xfrm>
        <a:graphic>
          <a:graphicData uri="http://schemas.openxmlformats.org/drawingml/2006/table">
            <a:tbl>
              <a:tblPr>
                <a:noFill/>
                <a:tableStyleId>{418DCB62-6557-4CEC-88C3-9D12D7D39791}</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1.</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An aerial image segmentation approach based on enhanced multi-scale convolutional neural network, 2019</a:t>
                      </a:r>
                      <a:endParaRPr b="1" sz="1100">
                        <a:latin typeface="Comfortaa"/>
                        <a:ea typeface="Comfortaa"/>
                        <a:cs typeface="Comfortaa"/>
                        <a:sym typeface="Comfortaa"/>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Xiang Li, Yuchen Jiang, Hu Peng and Shen Yin in </a:t>
                      </a:r>
                      <a:r>
                        <a:rPr lang="en" sz="1100">
                          <a:highlight>
                            <a:srgbClr val="FFFFFF"/>
                          </a:highlight>
                          <a:uFill>
                            <a:noFill/>
                          </a:uFill>
                          <a:latin typeface="Comfortaa Medium"/>
                          <a:ea typeface="Comfortaa Medium"/>
                          <a:cs typeface="Comfortaa Medium"/>
                          <a:sym typeface="Comfortaa Medium"/>
                          <a:hlinkClick r:id="rId3"/>
                        </a:rPr>
                        <a:t>2019 IEEE International Conference on Industrial Cyber Physical Systems (ICPS)</a:t>
                      </a:r>
                      <a:r>
                        <a:rPr lang="en" sz="1100">
                          <a:latin typeface="Comfortaa Medium"/>
                          <a:ea typeface="Comfortaa Medium"/>
                          <a:cs typeface="Comfortaa Medium"/>
                          <a:sym typeface="Comfortaa Medium"/>
                        </a:rPr>
                        <a:t>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Segmentation model is performed using an encoder-decoder architecture.</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A U-Net is constructed as the main network, and the bottom convolution layer of U-Net is replaced by a set of cascaded dilated convolution with different dilation rates.</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Add an auxiliary loss function after the cascaded dilated convolution</a:t>
                      </a:r>
                      <a:endParaRPr sz="1100">
                        <a:latin typeface="Comfortaa Medium"/>
                        <a:ea typeface="Comfortaa Medium"/>
                        <a:cs typeface="Comfortaa Medium"/>
                        <a:sym typeface="Comfortaa Medium"/>
                      </a:endParaRPr>
                    </a:p>
                    <a:p>
                      <a:pPr indent="0" lvl="0" marL="0" rtl="0" algn="l">
                        <a:spcBef>
                          <a:spcPts val="50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omfortaa Medium"/>
                          <a:ea typeface="Comfortaa Medium"/>
                          <a:cs typeface="Comfortaa Medium"/>
                          <a:sym typeface="Comfortaa Medium"/>
                        </a:rPr>
                        <a:t>1. From the aspect of design and training, the approach does not involve manual features and does not require specific preprocessing or post-processing, which can reduce the influence of subjective factors</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2.  The auxiliary loss function helps to make the network converge faster and optimize.</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Segmentation of large buildings work well but boundaries and middle parts are misaligned.</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The bulges on the boundaries are lost and edges are not detected properly.</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3. The algorithm performs well in one of the subset (countryside and forest) but does not perform well when tested on a different subset.</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2"/>
          <p:cNvPicPr preferRelativeResize="0"/>
          <p:nvPr/>
        </p:nvPicPr>
        <p:blipFill>
          <a:blip r:embed="rId3">
            <a:alphaModFix/>
          </a:blip>
          <a:stretch>
            <a:fillRect/>
          </a:stretch>
        </p:blipFill>
        <p:spPr>
          <a:xfrm>
            <a:off x="3789175" y="1118250"/>
            <a:ext cx="4730199" cy="1453500"/>
          </a:xfrm>
          <a:prstGeom prst="rect">
            <a:avLst/>
          </a:prstGeom>
          <a:noFill/>
          <a:ln>
            <a:noFill/>
          </a:ln>
        </p:spPr>
      </p:pic>
      <p:pic>
        <p:nvPicPr>
          <p:cNvPr id="351" name="Google Shape;351;p52"/>
          <p:cNvPicPr preferRelativeResize="0"/>
          <p:nvPr/>
        </p:nvPicPr>
        <p:blipFill>
          <a:blip r:embed="rId4">
            <a:alphaModFix/>
          </a:blip>
          <a:stretch>
            <a:fillRect/>
          </a:stretch>
        </p:blipFill>
        <p:spPr>
          <a:xfrm>
            <a:off x="1189400" y="2571750"/>
            <a:ext cx="3829050" cy="1895475"/>
          </a:xfrm>
          <a:prstGeom prst="rect">
            <a:avLst/>
          </a:prstGeom>
          <a:noFill/>
          <a:ln>
            <a:noFill/>
          </a:ln>
        </p:spPr>
      </p:pic>
      <p:sp>
        <p:nvSpPr>
          <p:cNvPr id="352" name="Google Shape;352;p52"/>
          <p:cNvSpPr txBox="1"/>
          <p:nvPr/>
        </p:nvSpPr>
        <p:spPr>
          <a:xfrm>
            <a:off x="5018450" y="3159275"/>
            <a:ext cx="38289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783F04"/>
                </a:solidFill>
                <a:highlight>
                  <a:srgbClr val="FFFFFF"/>
                </a:highlight>
                <a:latin typeface="Comfortaa"/>
                <a:ea typeface="Comfortaa"/>
                <a:cs typeface="Comfortaa"/>
                <a:sym typeface="Comfortaa"/>
              </a:rPr>
              <a:t>Results of image after performing data augmentation</a:t>
            </a:r>
            <a:endParaRPr b="1">
              <a:solidFill>
                <a:srgbClr val="783F04"/>
              </a:solidFill>
              <a:latin typeface="Comfortaa"/>
              <a:ea typeface="Comfortaa"/>
              <a:cs typeface="Comfortaa"/>
              <a:sym typeface="Comfortaa"/>
            </a:endParaRPr>
          </a:p>
        </p:txBody>
      </p:sp>
      <p:sp>
        <p:nvSpPr>
          <p:cNvPr id="353" name="Google Shape;353;p52"/>
          <p:cNvSpPr txBox="1"/>
          <p:nvPr/>
        </p:nvSpPr>
        <p:spPr>
          <a:xfrm>
            <a:off x="634250" y="248450"/>
            <a:ext cx="7254900" cy="78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rgbClr val="783F04"/>
                </a:solidFill>
                <a:highlight>
                  <a:schemeClr val="lt1"/>
                </a:highlight>
                <a:latin typeface="Comfortaa Medium"/>
                <a:ea typeface="Comfortaa Medium"/>
                <a:cs typeface="Comfortaa Medium"/>
                <a:sym typeface="Comfortaa Medium"/>
              </a:rPr>
              <a:t>2.2 </a:t>
            </a:r>
            <a:r>
              <a:rPr lang="en" sz="1350" u="sng">
                <a:solidFill>
                  <a:srgbClr val="783F04"/>
                </a:solidFill>
                <a:highlight>
                  <a:schemeClr val="lt1"/>
                </a:highlight>
                <a:latin typeface="Comfortaa Medium"/>
                <a:ea typeface="Comfortaa Medium"/>
                <a:cs typeface="Comfortaa Medium"/>
                <a:sym typeface="Comfortaa Medium"/>
              </a:rPr>
              <a:t>Data Augmentation</a:t>
            </a:r>
            <a:endParaRPr sz="1350" u="sng">
              <a:solidFill>
                <a:srgbClr val="783F04"/>
              </a:solidFill>
              <a:highlight>
                <a:schemeClr val="lt1"/>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None/>
            </a:pPr>
            <a:r>
              <a:rPr lang="en" sz="1100">
                <a:solidFill>
                  <a:schemeClr val="dk1"/>
                </a:solidFill>
                <a:highlight>
                  <a:schemeClr val="lt1"/>
                </a:highlight>
                <a:latin typeface="Comfortaa Medium"/>
                <a:ea typeface="Comfortaa Medium"/>
                <a:cs typeface="Comfortaa Medium"/>
                <a:sym typeface="Comfortaa Medium"/>
              </a:rPr>
              <a:t>We have employed data augmentation approaches to increase the dataset size for better model training. Rotation, shifting and flipping are the three main techniques used here. </a:t>
            </a:r>
            <a:endParaRPr sz="1100">
              <a:solidFill>
                <a:schemeClr val="dk1"/>
              </a:solidFill>
              <a:highlight>
                <a:schemeClr val="lt1"/>
              </a:highlight>
              <a:latin typeface="Comfortaa Medium"/>
              <a:ea typeface="Comfortaa Medium"/>
              <a:cs typeface="Comfortaa Medium"/>
              <a:sym typeface="Comfortaa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773700" y="270225"/>
            <a:ext cx="7596600" cy="5727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b="1" sz="1400">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rPr b="1" lang="en" sz="1400">
                <a:solidFill>
                  <a:srgbClr val="783F04"/>
                </a:solidFill>
                <a:highlight>
                  <a:srgbClr val="FFFFFF"/>
                </a:highlight>
                <a:latin typeface="Comfortaa"/>
                <a:ea typeface="Comfortaa"/>
                <a:cs typeface="Comfortaa"/>
                <a:sym typeface="Comfortaa"/>
              </a:rPr>
              <a:t>2.3 </a:t>
            </a:r>
            <a:r>
              <a:rPr b="1" lang="en" sz="1400" u="sng">
                <a:solidFill>
                  <a:srgbClr val="783F04"/>
                </a:solidFill>
                <a:highlight>
                  <a:srgbClr val="FFFFFF"/>
                </a:highlight>
                <a:latin typeface="Comfortaa"/>
                <a:ea typeface="Comfortaa"/>
                <a:cs typeface="Comfortaa"/>
                <a:sym typeface="Comfortaa"/>
              </a:rPr>
              <a:t>Roof type classification</a:t>
            </a:r>
            <a:endParaRPr b="1" sz="1400" u="sng">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rPr b="1" lang="en" sz="1400">
                <a:solidFill>
                  <a:srgbClr val="783F04"/>
                </a:solidFill>
                <a:highlight>
                  <a:srgbClr val="FFFFFF"/>
                </a:highlight>
                <a:latin typeface="Comfortaa"/>
                <a:ea typeface="Comfortaa"/>
                <a:cs typeface="Comfortaa"/>
                <a:sym typeface="Comfortaa"/>
              </a:rPr>
              <a:t>2.3.1 </a:t>
            </a:r>
            <a:r>
              <a:rPr b="1" lang="en" sz="1400" u="sng">
                <a:solidFill>
                  <a:srgbClr val="783F04"/>
                </a:solidFill>
                <a:highlight>
                  <a:srgbClr val="FFFFFF"/>
                </a:highlight>
                <a:latin typeface="Comfortaa"/>
                <a:ea typeface="Comfortaa"/>
                <a:cs typeface="Comfortaa"/>
                <a:sym typeface="Comfortaa"/>
              </a:rPr>
              <a:t>Shallow CNN Model</a:t>
            </a:r>
            <a:endParaRPr b="1" sz="1400" u="sng">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Clr>
                <a:schemeClr val="dk1"/>
              </a:buClr>
              <a:buSzPct val="70967"/>
              <a:buFont typeface="Arial"/>
              <a:buNone/>
            </a:pPr>
            <a:r>
              <a:t/>
            </a:r>
            <a:endParaRPr b="1" sz="1550" u="sng">
              <a:solidFill>
                <a:srgbClr val="B45F06"/>
              </a:solidFill>
              <a:highlight>
                <a:srgbClr val="FFFFFF"/>
              </a:highlight>
              <a:latin typeface="Times New Roman"/>
              <a:ea typeface="Times New Roman"/>
              <a:cs typeface="Times New Roman"/>
              <a:sym typeface="Times New Roman"/>
            </a:endParaRPr>
          </a:p>
        </p:txBody>
      </p:sp>
      <p:pic>
        <p:nvPicPr>
          <p:cNvPr id="359" name="Google Shape;359;p53"/>
          <p:cNvPicPr preferRelativeResize="0"/>
          <p:nvPr/>
        </p:nvPicPr>
        <p:blipFill>
          <a:blip r:embed="rId3">
            <a:alphaModFix/>
          </a:blip>
          <a:stretch>
            <a:fillRect/>
          </a:stretch>
        </p:blipFill>
        <p:spPr>
          <a:xfrm>
            <a:off x="644525" y="991025"/>
            <a:ext cx="3964747" cy="3478275"/>
          </a:xfrm>
          <a:prstGeom prst="rect">
            <a:avLst/>
          </a:prstGeom>
          <a:noFill/>
          <a:ln>
            <a:noFill/>
          </a:ln>
        </p:spPr>
      </p:pic>
      <p:pic>
        <p:nvPicPr>
          <p:cNvPr id="360" name="Google Shape;360;p53"/>
          <p:cNvPicPr preferRelativeResize="0"/>
          <p:nvPr/>
        </p:nvPicPr>
        <p:blipFill>
          <a:blip r:embed="rId4">
            <a:alphaModFix/>
          </a:blip>
          <a:stretch>
            <a:fillRect/>
          </a:stretch>
        </p:blipFill>
        <p:spPr>
          <a:xfrm>
            <a:off x="4752350" y="991025"/>
            <a:ext cx="3447550" cy="3423001"/>
          </a:xfrm>
          <a:prstGeom prst="rect">
            <a:avLst/>
          </a:prstGeom>
          <a:noFill/>
          <a:ln>
            <a:noFill/>
          </a:ln>
        </p:spPr>
      </p:pic>
      <p:sp>
        <p:nvSpPr>
          <p:cNvPr id="361" name="Google Shape;361;p53"/>
          <p:cNvSpPr txBox="1"/>
          <p:nvPr/>
        </p:nvSpPr>
        <p:spPr>
          <a:xfrm>
            <a:off x="2316425" y="4469300"/>
            <a:ext cx="4947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783F04"/>
                </a:solidFill>
                <a:highlight>
                  <a:srgbClr val="FFFFFF"/>
                </a:highlight>
                <a:latin typeface="Comfortaa"/>
                <a:ea typeface="Comfortaa"/>
                <a:cs typeface="Comfortaa"/>
                <a:sym typeface="Comfortaa"/>
              </a:rPr>
              <a:t>Model summary of CNN model</a:t>
            </a:r>
            <a:endParaRPr b="1">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4"/>
          <p:cNvPicPr preferRelativeResize="0"/>
          <p:nvPr/>
        </p:nvPicPr>
        <p:blipFill>
          <a:blip r:embed="rId3">
            <a:alphaModFix/>
          </a:blip>
          <a:stretch>
            <a:fillRect/>
          </a:stretch>
        </p:blipFill>
        <p:spPr>
          <a:xfrm>
            <a:off x="1416325" y="208325"/>
            <a:ext cx="5676675" cy="1822975"/>
          </a:xfrm>
          <a:prstGeom prst="rect">
            <a:avLst/>
          </a:prstGeom>
          <a:noFill/>
          <a:ln>
            <a:noFill/>
          </a:ln>
        </p:spPr>
      </p:pic>
      <p:sp>
        <p:nvSpPr>
          <p:cNvPr id="367" name="Google Shape;367;p54"/>
          <p:cNvSpPr txBox="1"/>
          <p:nvPr/>
        </p:nvSpPr>
        <p:spPr>
          <a:xfrm>
            <a:off x="1416325" y="1857575"/>
            <a:ext cx="61125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Graphs showing the training and validation accuracy and loss for CNN model</a:t>
            </a:r>
            <a:endParaRPr b="1" sz="1100">
              <a:solidFill>
                <a:srgbClr val="783F04"/>
              </a:solidFill>
              <a:highlight>
                <a:srgbClr val="FFFFFF"/>
              </a:highlight>
              <a:latin typeface="Comfortaa"/>
              <a:ea typeface="Comfortaa"/>
              <a:cs typeface="Comfortaa"/>
              <a:sym typeface="Comfortaa"/>
            </a:endParaRPr>
          </a:p>
        </p:txBody>
      </p:sp>
      <p:pic>
        <p:nvPicPr>
          <p:cNvPr id="368" name="Google Shape;368;p54"/>
          <p:cNvPicPr preferRelativeResize="0"/>
          <p:nvPr/>
        </p:nvPicPr>
        <p:blipFill>
          <a:blip r:embed="rId4">
            <a:alphaModFix/>
          </a:blip>
          <a:stretch>
            <a:fillRect/>
          </a:stretch>
        </p:blipFill>
        <p:spPr>
          <a:xfrm>
            <a:off x="960350" y="2257775"/>
            <a:ext cx="2981125" cy="2335950"/>
          </a:xfrm>
          <a:prstGeom prst="rect">
            <a:avLst/>
          </a:prstGeom>
          <a:noFill/>
          <a:ln>
            <a:noFill/>
          </a:ln>
        </p:spPr>
      </p:pic>
      <p:pic>
        <p:nvPicPr>
          <p:cNvPr id="369" name="Google Shape;369;p54"/>
          <p:cNvPicPr preferRelativeResize="0"/>
          <p:nvPr/>
        </p:nvPicPr>
        <p:blipFill>
          <a:blip r:embed="rId5">
            <a:alphaModFix/>
          </a:blip>
          <a:stretch>
            <a:fillRect/>
          </a:stretch>
        </p:blipFill>
        <p:spPr>
          <a:xfrm>
            <a:off x="4785625" y="2257775"/>
            <a:ext cx="2743200" cy="2219325"/>
          </a:xfrm>
          <a:prstGeom prst="rect">
            <a:avLst/>
          </a:prstGeom>
          <a:noFill/>
          <a:ln>
            <a:noFill/>
          </a:ln>
        </p:spPr>
      </p:pic>
      <p:sp>
        <p:nvSpPr>
          <p:cNvPr id="370" name="Google Shape;370;p54"/>
          <p:cNvSpPr txBox="1"/>
          <p:nvPr/>
        </p:nvSpPr>
        <p:spPr>
          <a:xfrm>
            <a:off x="1416325" y="4453975"/>
            <a:ext cx="63195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Confusion matrix and classification report on test data for CNN model</a:t>
            </a:r>
            <a:endParaRPr b="1" sz="1100">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5"/>
          <p:cNvPicPr preferRelativeResize="0"/>
          <p:nvPr/>
        </p:nvPicPr>
        <p:blipFill>
          <a:blip r:embed="rId3">
            <a:alphaModFix/>
          </a:blip>
          <a:stretch>
            <a:fillRect/>
          </a:stretch>
        </p:blipFill>
        <p:spPr>
          <a:xfrm>
            <a:off x="1789350" y="907050"/>
            <a:ext cx="5943600" cy="2590800"/>
          </a:xfrm>
          <a:prstGeom prst="rect">
            <a:avLst/>
          </a:prstGeom>
          <a:noFill/>
          <a:ln>
            <a:noFill/>
          </a:ln>
        </p:spPr>
      </p:pic>
      <p:sp>
        <p:nvSpPr>
          <p:cNvPr id="376" name="Google Shape;376;p55"/>
          <p:cNvSpPr txBox="1"/>
          <p:nvPr/>
        </p:nvSpPr>
        <p:spPr>
          <a:xfrm>
            <a:off x="1844950" y="3609375"/>
            <a:ext cx="5702700" cy="648000"/>
          </a:xfrm>
          <a:prstGeom prst="rect">
            <a:avLst/>
          </a:prstGeom>
          <a:noFill/>
          <a:ln>
            <a:noFill/>
          </a:ln>
        </p:spPr>
        <p:txBody>
          <a:bodyPr anchorCtr="0" anchor="t" bIns="91425" lIns="91425" spcFirstLastPara="1" rIns="91425" wrap="square" tIns="91425">
            <a:spAutoFit/>
          </a:bodyPr>
          <a:lstStyle/>
          <a:p>
            <a:pPr indent="0" lvl="0" marL="1371600" rtl="0" algn="l">
              <a:lnSpc>
                <a:spcPct val="115000"/>
              </a:lnSpc>
              <a:spcBef>
                <a:spcPts val="0"/>
              </a:spcBef>
              <a:spcAft>
                <a:spcPts val="0"/>
              </a:spcAft>
              <a:buNone/>
            </a:pPr>
            <a:r>
              <a:rPr b="1" lang="en">
                <a:solidFill>
                  <a:srgbClr val="783F04"/>
                </a:solidFill>
                <a:highlight>
                  <a:srgbClr val="FFFFFF"/>
                </a:highlight>
                <a:latin typeface="Comfortaa"/>
                <a:ea typeface="Comfortaa"/>
                <a:cs typeface="Comfortaa"/>
                <a:sym typeface="Comfortaa"/>
              </a:rPr>
              <a:t>Architecture of ResNet50 model</a:t>
            </a:r>
            <a:endParaRPr b="1">
              <a:solidFill>
                <a:srgbClr val="783F04"/>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p:txBody>
      </p:sp>
      <p:sp>
        <p:nvSpPr>
          <p:cNvPr id="377" name="Google Shape;377;p55"/>
          <p:cNvSpPr txBox="1"/>
          <p:nvPr/>
        </p:nvSpPr>
        <p:spPr>
          <a:xfrm>
            <a:off x="1016525" y="312775"/>
            <a:ext cx="156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2.3.2 </a:t>
            </a:r>
            <a:r>
              <a:rPr b="1" lang="en" sz="1300" u="sng">
                <a:solidFill>
                  <a:srgbClr val="783F04"/>
                </a:solidFill>
                <a:latin typeface="Comfortaa"/>
                <a:ea typeface="Comfortaa"/>
                <a:cs typeface="Comfortaa"/>
                <a:sym typeface="Comfortaa"/>
              </a:rPr>
              <a:t>ResNet50</a:t>
            </a:r>
            <a:endParaRPr b="1" sz="1300" u="sng">
              <a:solidFill>
                <a:srgbClr val="783F04"/>
              </a:solidFill>
              <a:latin typeface="Comfortaa"/>
              <a:ea typeface="Comfortaa"/>
              <a:cs typeface="Comfortaa"/>
              <a:sym typeface="Comforta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6"/>
          <p:cNvPicPr preferRelativeResize="0"/>
          <p:nvPr/>
        </p:nvPicPr>
        <p:blipFill>
          <a:blip r:embed="rId3">
            <a:alphaModFix/>
          </a:blip>
          <a:stretch>
            <a:fillRect/>
          </a:stretch>
        </p:blipFill>
        <p:spPr>
          <a:xfrm>
            <a:off x="1071950" y="1429375"/>
            <a:ext cx="2009775" cy="1485900"/>
          </a:xfrm>
          <a:prstGeom prst="rect">
            <a:avLst/>
          </a:prstGeom>
          <a:noFill/>
          <a:ln>
            <a:noFill/>
          </a:ln>
        </p:spPr>
      </p:pic>
      <p:pic>
        <p:nvPicPr>
          <p:cNvPr id="383" name="Google Shape;383;p56"/>
          <p:cNvPicPr preferRelativeResize="0"/>
          <p:nvPr/>
        </p:nvPicPr>
        <p:blipFill>
          <a:blip r:embed="rId4">
            <a:alphaModFix/>
          </a:blip>
          <a:stretch>
            <a:fillRect/>
          </a:stretch>
        </p:blipFill>
        <p:spPr>
          <a:xfrm>
            <a:off x="3407875" y="1476988"/>
            <a:ext cx="1981200" cy="1390650"/>
          </a:xfrm>
          <a:prstGeom prst="rect">
            <a:avLst/>
          </a:prstGeom>
          <a:noFill/>
          <a:ln>
            <a:noFill/>
          </a:ln>
        </p:spPr>
      </p:pic>
      <p:pic>
        <p:nvPicPr>
          <p:cNvPr id="384" name="Google Shape;384;p56"/>
          <p:cNvPicPr preferRelativeResize="0"/>
          <p:nvPr/>
        </p:nvPicPr>
        <p:blipFill>
          <a:blip r:embed="rId5">
            <a:alphaModFix/>
          </a:blip>
          <a:stretch>
            <a:fillRect/>
          </a:stretch>
        </p:blipFill>
        <p:spPr>
          <a:xfrm>
            <a:off x="5715225" y="1477000"/>
            <a:ext cx="1828800" cy="1304925"/>
          </a:xfrm>
          <a:prstGeom prst="rect">
            <a:avLst/>
          </a:prstGeom>
          <a:noFill/>
          <a:ln>
            <a:noFill/>
          </a:ln>
        </p:spPr>
      </p:pic>
      <p:sp>
        <p:nvSpPr>
          <p:cNvPr id="385" name="Google Shape;385;p56"/>
          <p:cNvSpPr txBox="1"/>
          <p:nvPr>
            <p:ph type="title"/>
          </p:nvPr>
        </p:nvSpPr>
        <p:spPr>
          <a:xfrm>
            <a:off x="829625" y="2841975"/>
            <a:ext cx="7596600" cy="318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AUC-ROC metrics for ResNet-50 model</a:t>
            </a:r>
            <a:endParaRPr b="1" sz="1100">
              <a:solidFill>
                <a:srgbClr val="783F04"/>
              </a:solidFill>
              <a:highlight>
                <a:srgbClr val="FFFFFF"/>
              </a:highlight>
              <a:latin typeface="Comfortaa"/>
              <a:ea typeface="Comfortaa"/>
              <a:cs typeface="Comfortaa"/>
              <a:sym typeface="Comfortaa"/>
            </a:endParaRPr>
          </a:p>
          <a:p>
            <a:pPr indent="0" lvl="0" marL="0" rtl="0" algn="ctr">
              <a:spcBef>
                <a:spcPts val="0"/>
              </a:spcBef>
              <a:spcAft>
                <a:spcPts val="0"/>
              </a:spcAft>
              <a:buNone/>
            </a:pPr>
            <a:r>
              <a:t/>
            </a:r>
            <a:endParaRPr sz="1100"/>
          </a:p>
        </p:txBody>
      </p:sp>
      <p:pic>
        <p:nvPicPr>
          <p:cNvPr id="386" name="Google Shape;386;p56"/>
          <p:cNvPicPr preferRelativeResize="0"/>
          <p:nvPr/>
        </p:nvPicPr>
        <p:blipFill>
          <a:blip r:embed="rId6">
            <a:alphaModFix/>
          </a:blip>
          <a:stretch>
            <a:fillRect/>
          </a:stretch>
        </p:blipFill>
        <p:spPr>
          <a:xfrm>
            <a:off x="1708500" y="3121500"/>
            <a:ext cx="2295250" cy="1650200"/>
          </a:xfrm>
          <a:prstGeom prst="rect">
            <a:avLst/>
          </a:prstGeom>
          <a:noFill/>
          <a:ln>
            <a:noFill/>
          </a:ln>
        </p:spPr>
      </p:pic>
      <p:pic>
        <p:nvPicPr>
          <p:cNvPr id="387" name="Google Shape;387;p56"/>
          <p:cNvPicPr preferRelativeResize="0"/>
          <p:nvPr/>
        </p:nvPicPr>
        <p:blipFill>
          <a:blip r:embed="rId7">
            <a:alphaModFix/>
          </a:blip>
          <a:stretch>
            <a:fillRect/>
          </a:stretch>
        </p:blipFill>
        <p:spPr>
          <a:xfrm>
            <a:off x="4910925" y="3160425"/>
            <a:ext cx="2105475" cy="1485900"/>
          </a:xfrm>
          <a:prstGeom prst="rect">
            <a:avLst/>
          </a:prstGeom>
          <a:noFill/>
          <a:ln>
            <a:noFill/>
          </a:ln>
        </p:spPr>
      </p:pic>
      <p:sp>
        <p:nvSpPr>
          <p:cNvPr id="388" name="Google Shape;388;p56"/>
          <p:cNvSpPr txBox="1"/>
          <p:nvPr/>
        </p:nvSpPr>
        <p:spPr>
          <a:xfrm>
            <a:off x="1441200" y="4646325"/>
            <a:ext cx="62616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Confusion matrix and classification report on test data for ResNet-50 model</a:t>
            </a:r>
            <a:endParaRPr b="1" sz="1100">
              <a:solidFill>
                <a:srgbClr val="783F04"/>
              </a:solidFill>
              <a:highlight>
                <a:srgbClr val="FFFFFF"/>
              </a:highlight>
              <a:latin typeface="Comfortaa"/>
              <a:ea typeface="Comfortaa"/>
              <a:cs typeface="Comfortaa"/>
              <a:sym typeface="Comfortaa"/>
            </a:endParaRPr>
          </a:p>
        </p:txBody>
      </p:sp>
      <p:pic>
        <p:nvPicPr>
          <p:cNvPr id="389" name="Google Shape;389;p56"/>
          <p:cNvPicPr preferRelativeResize="0"/>
          <p:nvPr/>
        </p:nvPicPr>
        <p:blipFill>
          <a:blip r:embed="rId8">
            <a:alphaModFix/>
          </a:blip>
          <a:stretch>
            <a:fillRect/>
          </a:stretch>
        </p:blipFill>
        <p:spPr>
          <a:xfrm>
            <a:off x="2236300" y="-19050"/>
            <a:ext cx="4090574" cy="1304925"/>
          </a:xfrm>
          <a:prstGeom prst="rect">
            <a:avLst/>
          </a:prstGeom>
          <a:noFill/>
          <a:ln>
            <a:noFill/>
          </a:ln>
        </p:spPr>
      </p:pic>
      <p:sp>
        <p:nvSpPr>
          <p:cNvPr id="390" name="Google Shape;390;p56"/>
          <p:cNvSpPr txBox="1"/>
          <p:nvPr/>
        </p:nvSpPr>
        <p:spPr>
          <a:xfrm>
            <a:off x="1876375" y="1115325"/>
            <a:ext cx="5778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Graphs showing the training and validation accuracy and loss for ResNet-50</a:t>
            </a:r>
            <a:endParaRPr b="1" sz="1100">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7"/>
          <p:cNvSpPr txBox="1"/>
          <p:nvPr/>
        </p:nvSpPr>
        <p:spPr>
          <a:xfrm>
            <a:off x="605650" y="2702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rgbClr val="783F04"/>
                </a:solidFill>
                <a:latin typeface="Comfortaa"/>
                <a:ea typeface="Comfortaa"/>
                <a:cs typeface="Comfortaa"/>
                <a:sym typeface="Comfortaa"/>
              </a:rPr>
              <a:t>2.3.3 </a:t>
            </a:r>
            <a:r>
              <a:rPr b="1" lang="en" sz="1300" u="sng">
                <a:solidFill>
                  <a:srgbClr val="783F04"/>
                </a:solidFill>
                <a:latin typeface="Comfortaa"/>
                <a:ea typeface="Comfortaa"/>
                <a:cs typeface="Comfortaa"/>
                <a:sym typeface="Comfortaa"/>
              </a:rPr>
              <a:t>EfficientNetB4</a:t>
            </a:r>
            <a:endParaRPr b="1" sz="1550" u="sng">
              <a:solidFill>
                <a:srgbClr val="B45F06"/>
              </a:solidFill>
              <a:highlight>
                <a:srgbClr val="FFFFFF"/>
              </a:highlight>
              <a:latin typeface="Times New Roman"/>
              <a:ea typeface="Times New Roman"/>
              <a:cs typeface="Times New Roman"/>
              <a:sym typeface="Times New Roman"/>
            </a:endParaRPr>
          </a:p>
        </p:txBody>
      </p:sp>
      <p:pic>
        <p:nvPicPr>
          <p:cNvPr id="396" name="Google Shape;396;p57"/>
          <p:cNvPicPr preferRelativeResize="0"/>
          <p:nvPr/>
        </p:nvPicPr>
        <p:blipFill>
          <a:blip r:embed="rId3">
            <a:alphaModFix/>
          </a:blip>
          <a:stretch>
            <a:fillRect/>
          </a:stretch>
        </p:blipFill>
        <p:spPr>
          <a:xfrm>
            <a:off x="1432250" y="612275"/>
            <a:ext cx="5943600" cy="3686175"/>
          </a:xfrm>
          <a:prstGeom prst="rect">
            <a:avLst/>
          </a:prstGeom>
          <a:noFill/>
          <a:ln>
            <a:noFill/>
          </a:ln>
        </p:spPr>
      </p:pic>
      <p:sp>
        <p:nvSpPr>
          <p:cNvPr id="397" name="Google Shape;397;p57"/>
          <p:cNvSpPr txBox="1"/>
          <p:nvPr/>
        </p:nvSpPr>
        <p:spPr>
          <a:xfrm>
            <a:off x="2869950" y="4202400"/>
            <a:ext cx="4081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Architecture of EfficientNetB4 model</a:t>
            </a:r>
            <a:endParaRPr b="1" sz="1200">
              <a:solidFill>
                <a:srgbClr val="783F04"/>
              </a:solidFill>
              <a:latin typeface="Comfortaa"/>
              <a:ea typeface="Comfortaa"/>
              <a:cs typeface="Comfortaa"/>
              <a:sym typeface="Comforta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8"/>
          <p:cNvPicPr preferRelativeResize="0"/>
          <p:nvPr/>
        </p:nvPicPr>
        <p:blipFill>
          <a:blip r:embed="rId3">
            <a:alphaModFix/>
          </a:blip>
          <a:stretch>
            <a:fillRect/>
          </a:stretch>
        </p:blipFill>
        <p:spPr>
          <a:xfrm>
            <a:off x="2068575" y="51775"/>
            <a:ext cx="4631025" cy="1351100"/>
          </a:xfrm>
          <a:prstGeom prst="rect">
            <a:avLst/>
          </a:prstGeom>
          <a:noFill/>
          <a:ln>
            <a:noFill/>
          </a:ln>
        </p:spPr>
      </p:pic>
      <p:sp>
        <p:nvSpPr>
          <p:cNvPr id="403" name="Google Shape;403;p58"/>
          <p:cNvSpPr txBox="1"/>
          <p:nvPr/>
        </p:nvSpPr>
        <p:spPr>
          <a:xfrm>
            <a:off x="969050" y="1275275"/>
            <a:ext cx="67275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Graphs showing the training and validation accuracy and loss for EfficientNetB4</a:t>
            </a:r>
            <a:endParaRPr b="1" sz="1100">
              <a:solidFill>
                <a:srgbClr val="783F04"/>
              </a:solidFill>
              <a:highlight>
                <a:srgbClr val="FFFFFF"/>
              </a:highlight>
              <a:latin typeface="Comfortaa"/>
              <a:ea typeface="Comfortaa"/>
              <a:cs typeface="Comfortaa"/>
              <a:sym typeface="Comfortaa"/>
            </a:endParaRPr>
          </a:p>
        </p:txBody>
      </p:sp>
      <p:pic>
        <p:nvPicPr>
          <p:cNvPr id="404" name="Google Shape;404;p58"/>
          <p:cNvPicPr preferRelativeResize="0"/>
          <p:nvPr/>
        </p:nvPicPr>
        <p:blipFill>
          <a:blip r:embed="rId4">
            <a:alphaModFix/>
          </a:blip>
          <a:stretch>
            <a:fillRect/>
          </a:stretch>
        </p:blipFill>
        <p:spPr>
          <a:xfrm>
            <a:off x="841925" y="1564088"/>
            <a:ext cx="1981200" cy="1476375"/>
          </a:xfrm>
          <a:prstGeom prst="rect">
            <a:avLst/>
          </a:prstGeom>
          <a:noFill/>
          <a:ln>
            <a:noFill/>
          </a:ln>
        </p:spPr>
      </p:pic>
      <p:pic>
        <p:nvPicPr>
          <p:cNvPr id="405" name="Google Shape;405;p58"/>
          <p:cNvPicPr preferRelativeResize="0"/>
          <p:nvPr/>
        </p:nvPicPr>
        <p:blipFill>
          <a:blip r:embed="rId5">
            <a:alphaModFix/>
          </a:blip>
          <a:stretch>
            <a:fillRect/>
          </a:stretch>
        </p:blipFill>
        <p:spPr>
          <a:xfrm>
            <a:off x="3694250" y="1629275"/>
            <a:ext cx="2019300" cy="1514475"/>
          </a:xfrm>
          <a:prstGeom prst="rect">
            <a:avLst/>
          </a:prstGeom>
          <a:noFill/>
          <a:ln>
            <a:noFill/>
          </a:ln>
        </p:spPr>
      </p:pic>
      <p:pic>
        <p:nvPicPr>
          <p:cNvPr id="406" name="Google Shape;406;p58"/>
          <p:cNvPicPr preferRelativeResize="0"/>
          <p:nvPr/>
        </p:nvPicPr>
        <p:blipFill>
          <a:blip r:embed="rId6">
            <a:alphaModFix/>
          </a:blip>
          <a:stretch>
            <a:fillRect/>
          </a:stretch>
        </p:blipFill>
        <p:spPr>
          <a:xfrm>
            <a:off x="6528775" y="1564100"/>
            <a:ext cx="1800225" cy="1351100"/>
          </a:xfrm>
          <a:prstGeom prst="rect">
            <a:avLst/>
          </a:prstGeom>
          <a:noFill/>
          <a:ln>
            <a:noFill/>
          </a:ln>
        </p:spPr>
      </p:pic>
      <p:sp>
        <p:nvSpPr>
          <p:cNvPr id="407" name="Google Shape;407;p58"/>
          <p:cNvSpPr txBox="1"/>
          <p:nvPr/>
        </p:nvSpPr>
        <p:spPr>
          <a:xfrm>
            <a:off x="1914800" y="2987363"/>
            <a:ext cx="5129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AUC-ROC metrics for EfficientNetB4 model</a:t>
            </a:r>
            <a:endParaRPr b="1" sz="1100">
              <a:solidFill>
                <a:srgbClr val="783F04"/>
              </a:solidFill>
              <a:latin typeface="Comfortaa"/>
              <a:ea typeface="Comfortaa"/>
              <a:cs typeface="Comfortaa"/>
              <a:sym typeface="Comfortaa"/>
            </a:endParaRPr>
          </a:p>
        </p:txBody>
      </p:sp>
      <p:pic>
        <p:nvPicPr>
          <p:cNvPr id="408" name="Google Shape;408;p58"/>
          <p:cNvPicPr preferRelativeResize="0"/>
          <p:nvPr/>
        </p:nvPicPr>
        <p:blipFill>
          <a:blip r:embed="rId7">
            <a:alphaModFix/>
          </a:blip>
          <a:stretch>
            <a:fillRect/>
          </a:stretch>
        </p:blipFill>
        <p:spPr>
          <a:xfrm>
            <a:off x="1687800" y="3292075"/>
            <a:ext cx="2067350" cy="1476375"/>
          </a:xfrm>
          <a:prstGeom prst="rect">
            <a:avLst/>
          </a:prstGeom>
          <a:noFill/>
          <a:ln>
            <a:noFill/>
          </a:ln>
        </p:spPr>
      </p:pic>
      <p:pic>
        <p:nvPicPr>
          <p:cNvPr id="409" name="Google Shape;409;p58"/>
          <p:cNvPicPr preferRelativeResize="0"/>
          <p:nvPr/>
        </p:nvPicPr>
        <p:blipFill>
          <a:blip r:embed="rId8">
            <a:alphaModFix/>
          </a:blip>
          <a:stretch>
            <a:fillRect/>
          </a:stretch>
        </p:blipFill>
        <p:spPr>
          <a:xfrm>
            <a:off x="4817375" y="3292063"/>
            <a:ext cx="2067350" cy="1393000"/>
          </a:xfrm>
          <a:prstGeom prst="rect">
            <a:avLst/>
          </a:prstGeom>
          <a:noFill/>
          <a:ln>
            <a:noFill/>
          </a:ln>
        </p:spPr>
      </p:pic>
      <p:sp>
        <p:nvSpPr>
          <p:cNvPr id="410" name="Google Shape;410;p58"/>
          <p:cNvSpPr txBox="1"/>
          <p:nvPr/>
        </p:nvSpPr>
        <p:spPr>
          <a:xfrm>
            <a:off x="885200" y="4631025"/>
            <a:ext cx="7370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Confusion matrix and classification report on test data for EfficientNetB4 model</a:t>
            </a:r>
            <a:endParaRPr b="1" sz="1100">
              <a:solidFill>
                <a:srgbClr val="783F04"/>
              </a:solidFill>
              <a:highlight>
                <a:srgbClr val="FFFFFF"/>
              </a:highlight>
              <a:latin typeface="Comfortaa"/>
              <a:ea typeface="Comfortaa"/>
              <a:cs typeface="Comfortaa"/>
              <a:sym typeface="Comforta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9"/>
          <p:cNvPicPr preferRelativeResize="0"/>
          <p:nvPr/>
        </p:nvPicPr>
        <p:blipFill>
          <a:blip r:embed="rId3">
            <a:alphaModFix/>
          </a:blip>
          <a:stretch>
            <a:fillRect/>
          </a:stretch>
        </p:blipFill>
        <p:spPr>
          <a:xfrm>
            <a:off x="1261250" y="879175"/>
            <a:ext cx="5835729" cy="3291950"/>
          </a:xfrm>
          <a:prstGeom prst="rect">
            <a:avLst/>
          </a:prstGeom>
          <a:noFill/>
          <a:ln>
            <a:noFill/>
          </a:ln>
        </p:spPr>
      </p:pic>
      <p:sp>
        <p:nvSpPr>
          <p:cNvPr id="416" name="Google Shape;416;p59"/>
          <p:cNvSpPr txBox="1"/>
          <p:nvPr/>
        </p:nvSpPr>
        <p:spPr>
          <a:xfrm>
            <a:off x="2630975" y="4298875"/>
            <a:ext cx="3313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Architecture of VGG16 model</a:t>
            </a:r>
            <a:endParaRPr b="1" sz="1200">
              <a:solidFill>
                <a:srgbClr val="783F04"/>
              </a:solidFill>
              <a:latin typeface="Comfortaa"/>
              <a:ea typeface="Comfortaa"/>
              <a:cs typeface="Comfortaa"/>
              <a:sym typeface="Comfortaa"/>
            </a:endParaRPr>
          </a:p>
        </p:txBody>
      </p:sp>
      <p:sp>
        <p:nvSpPr>
          <p:cNvPr id="417" name="Google Shape;417;p59"/>
          <p:cNvSpPr txBox="1"/>
          <p:nvPr/>
        </p:nvSpPr>
        <p:spPr>
          <a:xfrm>
            <a:off x="660325" y="2172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783F04"/>
                </a:solidFill>
                <a:latin typeface="Comfortaa"/>
                <a:ea typeface="Comfortaa"/>
                <a:cs typeface="Comfortaa"/>
                <a:sym typeface="Comfortaa"/>
              </a:rPr>
              <a:t>2.3.4 </a:t>
            </a:r>
            <a:r>
              <a:rPr b="1" lang="en" sz="1300" u="sng">
                <a:solidFill>
                  <a:srgbClr val="783F04"/>
                </a:solidFill>
                <a:latin typeface="Comfortaa"/>
                <a:ea typeface="Comfortaa"/>
                <a:cs typeface="Comfortaa"/>
                <a:sym typeface="Comfortaa"/>
              </a:rPr>
              <a:t>VGG16</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60"/>
          <p:cNvPicPr preferRelativeResize="0"/>
          <p:nvPr/>
        </p:nvPicPr>
        <p:blipFill>
          <a:blip r:embed="rId3">
            <a:alphaModFix/>
          </a:blip>
          <a:stretch>
            <a:fillRect/>
          </a:stretch>
        </p:blipFill>
        <p:spPr>
          <a:xfrm>
            <a:off x="2310850" y="105800"/>
            <a:ext cx="4733500" cy="1180075"/>
          </a:xfrm>
          <a:prstGeom prst="rect">
            <a:avLst/>
          </a:prstGeom>
          <a:noFill/>
          <a:ln>
            <a:noFill/>
          </a:ln>
        </p:spPr>
      </p:pic>
      <p:pic>
        <p:nvPicPr>
          <p:cNvPr id="423" name="Google Shape;423;p60"/>
          <p:cNvPicPr preferRelativeResize="0"/>
          <p:nvPr/>
        </p:nvPicPr>
        <p:blipFill>
          <a:blip r:embed="rId4">
            <a:alphaModFix/>
          </a:blip>
          <a:stretch>
            <a:fillRect/>
          </a:stretch>
        </p:blipFill>
        <p:spPr>
          <a:xfrm>
            <a:off x="1514025" y="1528324"/>
            <a:ext cx="1682000" cy="1284850"/>
          </a:xfrm>
          <a:prstGeom prst="rect">
            <a:avLst/>
          </a:prstGeom>
          <a:noFill/>
          <a:ln>
            <a:noFill/>
          </a:ln>
        </p:spPr>
      </p:pic>
      <p:pic>
        <p:nvPicPr>
          <p:cNvPr id="424" name="Google Shape;424;p60"/>
          <p:cNvPicPr preferRelativeResize="0"/>
          <p:nvPr/>
        </p:nvPicPr>
        <p:blipFill>
          <a:blip r:embed="rId5">
            <a:alphaModFix/>
          </a:blip>
          <a:stretch>
            <a:fillRect/>
          </a:stretch>
        </p:blipFill>
        <p:spPr>
          <a:xfrm>
            <a:off x="3661200" y="1528323"/>
            <a:ext cx="1576828" cy="1229775"/>
          </a:xfrm>
          <a:prstGeom prst="rect">
            <a:avLst/>
          </a:prstGeom>
          <a:noFill/>
          <a:ln>
            <a:noFill/>
          </a:ln>
        </p:spPr>
      </p:pic>
      <p:pic>
        <p:nvPicPr>
          <p:cNvPr id="425" name="Google Shape;425;p60"/>
          <p:cNvPicPr preferRelativeResize="0"/>
          <p:nvPr/>
        </p:nvPicPr>
        <p:blipFill>
          <a:blip r:embed="rId6">
            <a:alphaModFix/>
          </a:blip>
          <a:stretch>
            <a:fillRect/>
          </a:stretch>
        </p:blipFill>
        <p:spPr>
          <a:xfrm>
            <a:off x="5873600" y="1585775"/>
            <a:ext cx="1620925" cy="1125750"/>
          </a:xfrm>
          <a:prstGeom prst="rect">
            <a:avLst/>
          </a:prstGeom>
          <a:noFill/>
          <a:ln>
            <a:noFill/>
          </a:ln>
        </p:spPr>
      </p:pic>
      <p:sp>
        <p:nvSpPr>
          <p:cNvPr id="426" name="Google Shape;426;p60"/>
          <p:cNvSpPr txBox="1"/>
          <p:nvPr/>
        </p:nvSpPr>
        <p:spPr>
          <a:xfrm>
            <a:off x="1642963" y="2758100"/>
            <a:ext cx="56133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783F04"/>
                </a:solidFill>
                <a:highlight>
                  <a:srgbClr val="FFFFFF"/>
                </a:highlight>
                <a:latin typeface="Comfortaa"/>
                <a:ea typeface="Comfortaa"/>
                <a:cs typeface="Comfortaa"/>
                <a:sym typeface="Comfortaa"/>
              </a:rPr>
              <a:t> AUC-ROC metrics for VGG-16 model</a:t>
            </a:r>
            <a:endParaRPr b="1" sz="1100">
              <a:solidFill>
                <a:srgbClr val="783F04"/>
              </a:solidFill>
              <a:highlight>
                <a:srgbClr val="FFFFFF"/>
              </a:highlight>
              <a:latin typeface="Comfortaa"/>
              <a:ea typeface="Comfortaa"/>
              <a:cs typeface="Comfortaa"/>
              <a:sym typeface="Comfortaa"/>
            </a:endParaRPr>
          </a:p>
        </p:txBody>
      </p:sp>
      <p:pic>
        <p:nvPicPr>
          <p:cNvPr id="427" name="Google Shape;427;p60"/>
          <p:cNvPicPr preferRelativeResize="0"/>
          <p:nvPr/>
        </p:nvPicPr>
        <p:blipFill>
          <a:blip r:embed="rId7">
            <a:alphaModFix/>
          </a:blip>
          <a:stretch>
            <a:fillRect/>
          </a:stretch>
        </p:blipFill>
        <p:spPr>
          <a:xfrm>
            <a:off x="1642975" y="3158675"/>
            <a:ext cx="2095325" cy="1518925"/>
          </a:xfrm>
          <a:prstGeom prst="rect">
            <a:avLst/>
          </a:prstGeom>
          <a:noFill/>
          <a:ln>
            <a:noFill/>
          </a:ln>
        </p:spPr>
      </p:pic>
      <p:pic>
        <p:nvPicPr>
          <p:cNvPr id="428" name="Google Shape;428;p60"/>
          <p:cNvPicPr preferRelativeResize="0"/>
          <p:nvPr/>
        </p:nvPicPr>
        <p:blipFill>
          <a:blip r:embed="rId8">
            <a:alphaModFix/>
          </a:blip>
          <a:stretch>
            <a:fillRect/>
          </a:stretch>
        </p:blipFill>
        <p:spPr>
          <a:xfrm>
            <a:off x="4572000" y="3158675"/>
            <a:ext cx="2095325" cy="1410578"/>
          </a:xfrm>
          <a:prstGeom prst="rect">
            <a:avLst/>
          </a:prstGeom>
          <a:noFill/>
          <a:ln>
            <a:noFill/>
          </a:ln>
        </p:spPr>
      </p:pic>
      <p:sp>
        <p:nvSpPr>
          <p:cNvPr id="429" name="Google Shape;429;p60"/>
          <p:cNvSpPr txBox="1"/>
          <p:nvPr/>
        </p:nvSpPr>
        <p:spPr>
          <a:xfrm>
            <a:off x="932100" y="4584325"/>
            <a:ext cx="6811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Confusion matrix and classification report on test data for VGG-16 model</a:t>
            </a:r>
            <a:endParaRPr b="1" sz="1200">
              <a:solidFill>
                <a:srgbClr val="783F04"/>
              </a:solidFill>
              <a:highlight>
                <a:srgbClr val="FFFFFF"/>
              </a:highlight>
              <a:latin typeface="Comfortaa"/>
              <a:ea typeface="Comfortaa"/>
              <a:cs typeface="Comfortaa"/>
              <a:sym typeface="Comfortaa"/>
            </a:endParaRPr>
          </a:p>
        </p:txBody>
      </p:sp>
      <p:sp>
        <p:nvSpPr>
          <p:cNvPr id="430" name="Google Shape;430;p60"/>
          <p:cNvSpPr txBox="1"/>
          <p:nvPr/>
        </p:nvSpPr>
        <p:spPr>
          <a:xfrm>
            <a:off x="1022850" y="1169900"/>
            <a:ext cx="70983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chemeClr val="lt1"/>
                </a:highlight>
                <a:latin typeface="Comfortaa"/>
                <a:ea typeface="Comfortaa"/>
                <a:cs typeface="Comfortaa"/>
                <a:sym typeface="Comfortaa"/>
              </a:rPr>
              <a:t>Graphs showing the training and validation accuracy and loss for VGG-16 model</a:t>
            </a:r>
            <a:endParaRPr b="1" sz="1200">
              <a:solidFill>
                <a:srgbClr val="783F04"/>
              </a:solidFill>
              <a:highlight>
                <a:schemeClr val="lt1"/>
              </a:highlight>
              <a:latin typeface="Comfortaa"/>
              <a:ea typeface="Comfortaa"/>
              <a:cs typeface="Comfortaa"/>
              <a:sym typeface="Comforta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aphicFrame>
        <p:nvGraphicFramePr>
          <p:cNvPr id="435" name="Google Shape;435;p61"/>
          <p:cNvGraphicFramePr/>
          <p:nvPr/>
        </p:nvGraphicFramePr>
        <p:xfrm>
          <a:off x="1083875" y="1117675"/>
          <a:ext cx="3000000" cy="3000000"/>
        </p:xfrm>
        <a:graphic>
          <a:graphicData uri="http://schemas.openxmlformats.org/drawingml/2006/table">
            <a:tbl>
              <a:tblPr>
                <a:noFill/>
                <a:tableStyleId>{79D29B06-35FC-4C06-8E3C-40535CBD7388}</a:tableStyleId>
              </a:tblPr>
              <a:tblGrid>
                <a:gridCol w="1378100"/>
                <a:gridCol w="1453550"/>
                <a:gridCol w="895400"/>
                <a:gridCol w="1237975"/>
                <a:gridCol w="1154450"/>
                <a:gridCol w="929125"/>
              </a:tblGrid>
              <a:tr h="12700">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Model</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Learning rate &amp; Optimizer</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Batch size</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Loss</a:t>
                      </a:r>
                      <a:endParaRPr b="1">
                        <a:solidFill>
                          <a:srgbClr val="783F04"/>
                        </a:solidFill>
                        <a:highlight>
                          <a:srgbClr val="FFFFFF"/>
                        </a:highlight>
                        <a:latin typeface="Comfortaa"/>
                        <a:ea typeface="Comfortaa"/>
                        <a:cs typeface="Comfortaa"/>
                        <a:sym typeface="Comfortaa"/>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Accuracy</a:t>
                      </a:r>
                      <a:endParaRPr b="1">
                        <a:solidFill>
                          <a:srgbClr val="783F04"/>
                        </a:solidFill>
                        <a:highlight>
                          <a:srgbClr val="FFFFFF"/>
                        </a:highlight>
                        <a:latin typeface="Comfortaa"/>
                        <a:ea typeface="Comfortaa"/>
                        <a:cs typeface="Comfortaa"/>
                        <a:sym typeface="Comfortaa"/>
                      </a:endParaRPr>
                    </a:p>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a:t>
                      </a:r>
                      <a:endParaRPr b="1">
                        <a:solidFill>
                          <a:srgbClr val="783F04"/>
                        </a:solidFill>
                        <a:highlight>
                          <a:srgbClr val="FFFFFF"/>
                        </a:highlight>
                        <a:latin typeface="Comfortaa"/>
                        <a:ea typeface="Comfortaa"/>
                        <a:cs typeface="Comfortaa"/>
                        <a:sym typeface="Comfortaa"/>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F-1 score</a:t>
                      </a:r>
                      <a:endParaRPr b="1">
                        <a:solidFill>
                          <a:srgbClr val="783F04"/>
                        </a:solidFill>
                        <a:highlight>
                          <a:srgbClr val="FFFFFF"/>
                        </a:highlight>
                        <a:latin typeface="Comfortaa"/>
                        <a:ea typeface="Comfortaa"/>
                        <a:cs typeface="Comfortaa"/>
                        <a:sym typeface="Comfortaa"/>
                      </a:endParaRPr>
                    </a:p>
                  </a:txBody>
                  <a:tcPr marT="63500" marB="63500" marR="63500" marL="63500"/>
                </a:tc>
              </a:tr>
              <a:tr h="12700">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Shallow CNN</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0.0001 &amp; RMSProp </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16</a:t>
                      </a:r>
                      <a:endParaRPr sz="1250">
                        <a:highlight>
                          <a:srgbClr val="FFFFFF"/>
                        </a:highlight>
                        <a:latin typeface="Comfortaa Medium"/>
                        <a:ea typeface="Comfortaa Medium"/>
                        <a:cs typeface="Comfortaa Medium"/>
                        <a:sym typeface="Comfortaa Medium"/>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50">
                          <a:latin typeface="Comfortaa Medium"/>
                          <a:ea typeface="Comfortaa Medium"/>
                          <a:cs typeface="Comfortaa Medium"/>
                          <a:sym typeface="Comfortaa Medium"/>
                        </a:rPr>
                        <a:t>0.7233 - Train</a:t>
                      </a:r>
                      <a:endParaRPr sz="1250">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0.8067 -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69.87 -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60 -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0.69</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tcPr>
                </a:tc>
              </a:tr>
              <a:tr h="12700">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ResNet- 50</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0.00001 &amp; RMSProp </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8</a:t>
                      </a:r>
                      <a:endParaRPr sz="1250">
                        <a:highlight>
                          <a:srgbClr val="FFFFFF"/>
                        </a:highlight>
                        <a:latin typeface="Comfortaa Medium"/>
                        <a:ea typeface="Comfortaa Medium"/>
                        <a:cs typeface="Comfortaa Medium"/>
                        <a:sym typeface="Comfortaa Medium"/>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50">
                          <a:latin typeface="Comfortaa Medium"/>
                          <a:ea typeface="Comfortaa Medium"/>
                          <a:cs typeface="Comfortaa Medium"/>
                          <a:sym typeface="Comfortaa Medium"/>
                        </a:rPr>
                        <a:t>0.2450 -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0.7123 -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92.59 -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88.89 -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a:t>
                      </a:r>
                      <a:r>
                        <a:rPr lang="en" sz="1250">
                          <a:highlight>
                            <a:srgbClr val="FFFFFF"/>
                          </a:highlight>
                          <a:latin typeface="Comfortaa Medium"/>
                          <a:ea typeface="Comfortaa Medium"/>
                          <a:cs typeface="Comfortaa Medium"/>
                          <a:sym typeface="Comfortaa Medium"/>
                        </a:rPr>
                        <a:t>91</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tcPr>
                </a:tc>
              </a:tr>
              <a:tr h="12700">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EfficientNetB4</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0.00001 &amp; Adam </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16</a:t>
                      </a:r>
                      <a:endParaRPr sz="1250">
                        <a:highlight>
                          <a:srgbClr val="FFFFFF"/>
                        </a:highlight>
                        <a:latin typeface="Comfortaa Medium"/>
                        <a:ea typeface="Comfortaa Medium"/>
                        <a:cs typeface="Comfortaa Medium"/>
                        <a:sym typeface="Comfortaa Medium"/>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0.3359 -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0.343 -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86.70 -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89 -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a:t>
                      </a:r>
                      <a:r>
                        <a:rPr lang="en" sz="1250">
                          <a:highlight>
                            <a:srgbClr val="FFFFFF"/>
                          </a:highlight>
                          <a:latin typeface="Comfortaa Medium"/>
                          <a:ea typeface="Comfortaa Medium"/>
                          <a:cs typeface="Comfortaa Medium"/>
                          <a:sym typeface="Comfortaa Medium"/>
                        </a:rPr>
                        <a:t>91</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tcPr>
                </a:tc>
              </a:tr>
              <a:tr h="12700">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VGG16</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 0.0001 &amp; RMSProp</a:t>
                      </a:r>
                      <a:endParaRPr sz="125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4</a:t>
                      </a:r>
                      <a:endParaRPr sz="1250">
                        <a:highlight>
                          <a:srgbClr val="FFFFFF"/>
                        </a:highlight>
                        <a:latin typeface="Comfortaa Medium"/>
                        <a:ea typeface="Comfortaa Medium"/>
                        <a:cs typeface="Comfortaa Medium"/>
                        <a:sym typeface="Comfortaa Medium"/>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0.2021 -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0.4894 -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96.5 - Train</a:t>
                      </a:r>
                      <a:endParaRPr sz="125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250">
                          <a:highlight>
                            <a:srgbClr val="FFFFFF"/>
                          </a:highlight>
                          <a:latin typeface="Comfortaa Medium"/>
                          <a:ea typeface="Comfortaa Medium"/>
                          <a:cs typeface="Comfortaa Medium"/>
                          <a:sym typeface="Comfortaa Medium"/>
                        </a:rPr>
                        <a:t>88.89 - Test</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50">
                          <a:highlight>
                            <a:srgbClr val="FFFFFF"/>
                          </a:highlight>
                          <a:latin typeface="Comfortaa Medium"/>
                          <a:ea typeface="Comfortaa Medium"/>
                          <a:cs typeface="Comfortaa Medium"/>
                          <a:sym typeface="Comfortaa Medium"/>
                        </a:rPr>
                        <a:t>0.</a:t>
                      </a:r>
                      <a:r>
                        <a:rPr lang="en" sz="1250">
                          <a:highlight>
                            <a:srgbClr val="FFFFFF"/>
                          </a:highlight>
                          <a:latin typeface="Comfortaa Medium"/>
                          <a:ea typeface="Comfortaa Medium"/>
                          <a:cs typeface="Comfortaa Medium"/>
                          <a:sym typeface="Comfortaa Medium"/>
                        </a:rPr>
                        <a:t>89</a:t>
                      </a:r>
                      <a:endParaRPr sz="1250">
                        <a:highlight>
                          <a:srgbClr val="FFFFFF"/>
                        </a:highlight>
                        <a:latin typeface="Comfortaa Medium"/>
                        <a:ea typeface="Comfortaa Medium"/>
                        <a:cs typeface="Comfortaa Medium"/>
                        <a:sym typeface="Comfortaa Medium"/>
                      </a:endParaRPr>
                    </a:p>
                  </a:txBody>
                  <a:tcPr marT="63500" marB="63500" marR="63500" marL="63500">
                    <a:lnL cap="flat" cmpd="sng" w="12700">
                      <a:solidFill>
                        <a:srgbClr val="000000"/>
                      </a:solidFill>
                      <a:prstDash val="solid"/>
                      <a:round/>
                      <a:headEnd len="sm" w="sm" type="none"/>
                      <a:tailEnd len="sm" w="sm" type="none"/>
                    </a:lnL>
                  </a:tcPr>
                </a:tc>
              </a:tr>
            </a:tbl>
          </a:graphicData>
        </a:graphic>
      </p:graphicFrame>
      <p:sp>
        <p:nvSpPr>
          <p:cNvPr id="436" name="Google Shape;436;p61"/>
          <p:cNvSpPr txBox="1"/>
          <p:nvPr/>
        </p:nvSpPr>
        <p:spPr>
          <a:xfrm>
            <a:off x="2289775" y="4100475"/>
            <a:ext cx="463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783F04"/>
                </a:solidFill>
                <a:highlight>
                  <a:srgbClr val="FFFFFF"/>
                </a:highlight>
                <a:latin typeface="Comfortaa"/>
                <a:ea typeface="Comfortaa"/>
                <a:cs typeface="Comfortaa"/>
                <a:sym typeface="Comfortaa"/>
              </a:rPr>
              <a:t>Results of different models on our manually labeled dataset</a:t>
            </a:r>
            <a:endParaRPr b="1">
              <a:solidFill>
                <a:srgbClr val="783F04"/>
              </a:solidFill>
              <a:highlight>
                <a:srgbClr val="FFFFFF"/>
              </a:highlight>
              <a:latin typeface="Comfortaa"/>
              <a:ea typeface="Comfortaa"/>
              <a:cs typeface="Comfortaa"/>
              <a:sym typeface="Comfortaa"/>
            </a:endParaRPr>
          </a:p>
        </p:txBody>
      </p:sp>
      <p:sp>
        <p:nvSpPr>
          <p:cNvPr id="437" name="Google Shape;437;p61"/>
          <p:cNvSpPr txBox="1"/>
          <p:nvPr/>
        </p:nvSpPr>
        <p:spPr>
          <a:xfrm>
            <a:off x="1398825" y="312775"/>
            <a:ext cx="59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83F04"/>
                </a:solidFill>
                <a:latin typeface="Comfortaa"/>
                <a:ea typeface="Comfortaa"/>
                <a:cs typeface="Comfortaa"/>
                <a:sym typeface="Comfortaa"/>
              </a:rPr>
              <a:t>COMPARISON OF RESULTS WITH DIFFERENT MODELS</a:t>
            </a:r>
            <a:endParaRPr b="1">
              <a:solidFill>
                <a:srgbClr val="783F04"/>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aphicFrame>
        <p:nvGraphicFramePr>
          <p:cNvPr id="88" name="Google Shape;88;p17"/>
          <p:cNvGraphicFramePr/>
          <p:nvPr/>
        </p:nvGraphicFramePr>
        <p:xfrm>
          <a:off x="520488" y="825400"/>
          <a:ext cx="3000000" cy="3000000"/>
        </p:xfrm>
        <a:graphic>
          <a:graphicData uri="http://schemas.openxmlformats.org/drawingml/2006/table">
            <a:tbl>
              <a:tblPr>
                <a:noFill/>
                <a:tableStyleId>{418DCB62-6557-4CEC-88C3-9D12D7D39791}</a:tableStyleId>
              </a:tblPr>
              <a:tblGrid>
                <a:gridCol w="624050"/>
                <a:gridCol w="1859650"/>
                <a:gridCol w="1980250"/>
                <a:gridCol w="1919950"/>
                <a:gridCol w="1819525"/>
              </a:tblGrid>
              <a:tr h="52522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90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2.</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Convolutional Neural Network Based Solar Photovoltaic Panel Detection in Satellite Photos, 2017 </a:t>
                      </a:r>
                      <a:endParaRPr b="1" sz="1100">
                        <a:latin typeface="Comfortaa"/>
                        <a:ea typeface="Comfortaa"/>
                        <a:cs typeface="Comfortaa"/>
                        <a:sym typeface="Comfortaa"/>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Vladimir Golovko, Sergei Bezobrazov, Alexander Kroshchanka and Anatoliy Sachenko in 9th IEEE International Conference on Intelligent Data Acquisition and Advanced Computing Systems: Technology and Applications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Collect data from Google Maps by giving the latitude and longitude details and store them in geojson format.</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Perform pre-processing techniques like image resizing, image sharpening.</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Train a 6 layer CNN model. </a:t>
                      </a:r>
                      <a:endParaRPr sz="1100">
                        <a:latin typeface="Comfortaa Medium"/>
                        <a:ea typeface="Comfortaa Medium"/>
                        <a:cs typeface="Comfortaa Medium"/>
                        <a:sym typeface="Comfortaa Medium"/>
                      </a:endParaRPr>
                    </a:p>
                    <a:p>
                      <a:pPr indent="0" lvl="0" marL="0" rtl="0" algn="l">
                        <a:spcBef>
                          <a:spcPts val="50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omfortaa Medium"/>
                          <a:ea typeface="Comfortaa Medium"/>
                          <a:cs typeface="Comfortaa Medium"/>
                          <a:sym typeface="Comfortaa Medium"/>
                        </a:rPr>
                        <a:t>1. Here, the authors have used the low-quality satellite imagery (Google Maps photos), instead of the high resolution color satellite orthoimagery that enables decreasing the requirements for the approach.</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2. Simple 6 layer CNN model.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Simple CNN model hasn’t led to efficient segmentation of solar panels.</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Bad quality satellite images have led to inaccurate classification.</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3. No validation on the dataset as in some cases solar panels look similar to roof tops.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9" name="Google Shape;89;p17"/>
          <p:cNvSpPr txBox="1"/>
          <p:nvPr/>
        </p:nvSpPr>
        <p:spPr>
          <a:xfrm>
            <a:off x="1790875" y="14145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aphicFrame>
        <p:nvGraphicFramePr>
          <p:cNvPr id="442" name="Google Shape;442;p62"/>
          <p:cNvGraphicFramePr/>
          <p:nvPr/>
        </p:nvGraphicFramePr>
        <p:xfrm>
          <a:off x="1650150" y="1082600"/>
          <a:ext cx="3000000" cy="3000000"/>
        </p:xfrm>
        <a:graphic>
          <a:graphicData uri="http://schemas.openxmlformats.org/drawingml/2006/table">
            <a:tbl>
              <a:tblPr>
                <a:noFill/>
                <a:tableStyleId>{79D29B06-35FC-4C06-8E3C-40535CBD7388}</a:tableStyleId>
              </a:tblPr>
              <a:tblGrid>
                <a:gridCol w="1381975"/>
                <a:gridCol w="1408475"/>
                <a:gridCol w="903300"/>
                <a:gridCol w="778800"/>
                <a:gridCol w="1134650"/>
                <a:gridCol w="923400"/>
              </a:tblGrid>
              <a:tr h="12700">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Model</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Learning rate &amp; Optimizer</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Batch Size</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Loss</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Accuracy</a:t>
                      </a:r>
                      <a:endParaRPr b="1">
                        <a:solidFill>
                          <a:srgbClr val="783F04"/>
                        </a:solidFill>
                        <a:highlight>
                          <a:srgbClr val="FFFFFF"/>
                        </a:highlight>
                        <a:latin typeface="Comfortaa"/>
                        <a:ea typeface="Comfortaa"/>
                        <a:cs typeface="Comfortaa"/>
                        <a:sym typeface="Comfortaa"/>
                      </a:endParaRPr>
                    </a:p>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a:t>
                      </a:r>
                      <a:endParaRPr b="1">
                        <a:solidFill>
                          <a:srgbClr val="783F0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ctr">
                        <a:spcBef>
                          <a:spcPts val="0"/>
                        </a:spcBef>
                        <a:spcAft>
                          <a:spcPts val="0"/>
                        </a:spcAft>
                        <a:buNone/>
                      </a:pPr>
                      <a:r>
                        <a:rPr b="1" lang="en">
                          <a:solidFill>
                            <a:srgbClr val="783F04"/>
                          </a:solidFill>
                          <a:highlight>
                            <a:srgbClr val="FFFFFF"/>
                          </a:highlight>
                          <a:latin typeface="Comfortaa"/>
                          <a:ea typeface="Comfortaa"/>
                          <a:cs typeface="Comfortaa"/>
                          <a:sym typeface="Comfortaa"/>
                        </a:rPr>
                        <a:t>F-1 score</a:t>
                      </a:r>
                      <a:endParaRPr b="1">
                        <a:solidFill>
                          <a:srgbClr val="783F04"/>
                        </a:solidFill>
                        <a:highlight>
                          <a:srgbClr val="FFFFFF"/>
                        </a:highlight>
                        <a:latin typeface="Comfortaa"/>
                        <a:ea typeface="Comfortaa"/>
                        <a:cs typeface="Comfortaa"/>
                        <a:sym typeface="Comfortaa"/>
                      </a:endParaRPr>
                    </a:p>
                  </a:txBody>
                  <a:tcPr marT="63500" marB="63500" marR="63500" marL="63500"/>
                </a:tc>
              </a:tr>
              <a:tr h="12700">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Shallow CNN</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0.0001 &amp; RMSProp </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16</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1.2829</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45.67</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0.38</a:t>
                      </a:r>
                      <a:endParaRPr sz="1300">
                        <a:highlight>
                          <a:srgbClr val="FFFFFF"/>
                        </a:highlight>
                        <a:latin typeface="Comfortaa Medium"/>
                        <a:ea typeface="Comfortaa Medium"/>
                        <a:cs typeface="Comfortaa Medium"/>
                        <a:sym typeface="Comfortaa Medium"/>
                      </a:endParaRPr>
                    </a:p>
                  </a:txBody>
                  <a:tcPr marT="63500" marB="63500" marR="63500" marL="63500"/>
                </a:tc>
              </a:tr>
              <a:tr h="12700">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ResNet- 50</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0.00001 &amp; RMSProp </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8</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0.9248</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70.67</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0.71</a:t>
                      </a:r>
                      <a:endParaRPr sz="1300">
                        <a:highlight>
                          <a:srgbClr val="FFFFFF"/>
                        </a:highlight>
                        <a:latin typeface="Comfortaa Medium"/>
                        <a:ea typeface="Comfortaa Medium"/>
                        <a:cs typeface="Comfortaa Medium"/>
                        <a:sym typeface="Comfortaa Medium"/>
                      </a:endParaRPr>
                    </a:p>
                  </a:txBody>
                  <a:tcPr marT="63500" marB="63500" marR="63500" marL="63500"/>
                </a:tc>
              </a:tr>
              <a:tr h="12700">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EfficientNetB4</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0.00001 &amp; Adam</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16</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0.7110</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65.17</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0.66</a:t>
                      </a:r>
                      <a:endParaRPr sz="1300">
                        <a:highlight>
                          <a:srgbClr val="FFFFFF"/>
                        </a:highlight>
                        <a:latin typeface="Comfortaa Medium"/>
                        <a:ea typeface="Comfortaa Medium"/>
                        <a:cs typeface="Comfortaa Medium"/>
                        <a:sym typeface="Comfortaa Medium"/>
                      </a:endParaRPr>
                    </a:p>
                  </a:txBody>
                  <a:tcPr marT="63500" marB="63500" marR="63500" marL="63500"/>
                </a:tc>
              </a:tr>
              <a:tr h="100000">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VGG16</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 0.0001 &amp;  RMSProp</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4</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0.8507</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74</a:t>
                      </a:r>
                      <a:endParaRPr sz="1300">
                        <a:highlight>
                          <a:srgbClr val="FFFFFF"/>
                        </a:highlight>
                        <a:latin typeface="Comfortaa Medium"/>
                        <a:ea typeface="Comfortaa Medium"/>
                        <a:cs typeface="Comfortaa Medium"/>
                        <a:sym typeface="Comfortaa Medium"/>
                      </a:endParaRPr>
                    </a:p>
                  </a:txBody>
                  <a:tcPr marT="63500" marB="63500" marR="63500" marL="63500"/>
                </a:tc>
                <a:tc>
                  <a:txBody>
                    <a:bodyPr/>
                    <a:lstStyle/>
                    <a:p>
                      <a:pPr indent="0" lvl="0" marL="0" rtl="0" algn="ctr">
                        <a:spcBef>
                          <a:spcPts val="0"/>
                        </a:spcBef>
                        <a:spcAft>
                          <a:spcPts val="0"/>
                        </a:spcAft>
                        <a:buNone/>
                      </a:pPr>
                      <a:r>
                        <a:rPr lang="en" sz="1300">
                          <a:highlight>
                            <a:srgbClr val="FFFFFF"/>
                          </a:highlight>
                          <a:latin typeface="Comfortaa Medium"/>
                          <a:ea typeface="Comfortaa Medium"/>
                          <a:cs typeface="Comfortaa Medium"/>
                          <a:sym typeface="Comfortaa Medium"/>
                        </a:rPr>
                        <a:t>0.73</a:t>
                      </a:r>
                      <a:endParaRPr sz="1300">
                        <a:highlight>
                          <a:srgbClr val="FFFFFF"/>
                        </a:highlight>
                        <a:latin typeface="Comfortaa Medium"/>
                        <a:ea typeface="Comfortaa Medium"/>
                        <a:cs typeface="Comfortaa Medium"/>
                        <a:sym typeface="Comfortaa Medium"/>
                      </a:endParaRPr>
                    </a:p>
                  </a:txBody>
                  <a:tcPr marT="63500" marB="63500" marR="63500" marL="63500"/>
                </a:tc>
              </a:tr>
            </a:tbl>
          </a:graphicData>
        </a:graphic>
      </p:graphicFrame>
      <p:sp>
        <p:nvSpPr>
          <p:cNvPr id="443" name="Google Shape;443;p62"/>
          <p:cNvSpPr txBox="1"/>
          <p:nvPr/>
        </p:nvSpPr>
        <p:spPr>
          <a:xfrm>
            <a:off x="2999650" y="3736000"/>
            <a:ext cx="38316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783F04"/>
                </a:solidFill>
                <a:highlight>
                  <a:schemeClr val="lt1"/>
                </a:highlight>
                <a:latin typeface="Comfortaa"/>
                <a:ea typeface="Comfortaa"/>
                <a:cs typeface="Comfortaa"/>
                <a:sym typeface="Comfortaa"/>
              </a:rPr>
              <a:t>Results of testing our trained models on Potsdam dataset</a:t>
            </a:r>
            <a:endParaRPr b="1">
              <a:solidFill>
                <a:srgbClr val="783F04"/>
              </a:solidFill>
              <a:latin typeface="Comfortaa"/>
              <a:ea typeface="Comfortaa"/>
              <a:cs typeface="Comfortaa"/>
              <a:sym typeface="Comfortaa"/>
            </a:endParaRPr>
          </a:p>
        </p:txBody>
      </p:sp>
      <p:sp>
        <p:nvSpPr>
          <p:cNvPr id="444" name="Google Shape;444;p62"/>
          <p:cNvSpPr txBox="1"/>
          <p:nvPr/>
        </p:nvSpPr>
        <p:spPr>
          <a:xfrm>
            <a:off x="1520450" y="425725"/>
            <a:ext cx="59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83F04"/>
                </a:solidFill>
                <a:latin typeface="Comfortaa"/>
                <a:ea typeface="Comfortaa"/>
                <a:cs typeface="Comfortaa"/>
                <a:sym typeface="Comfortaa"/>
              </a:rPr>
              <a:t>VALIDATION OF MODELS ON POTSDAM DATASET</a:t>
            </a:r>
            <a:endParaRPr b="1">
              <a:solidFill>
                <a:srgbClr val="783F04"/>
              </a:solidFill>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pic>
        <p:nvPicPr>
          <p:cNvPr id="449" name="Google Shape;449;p63"/>
          <p:cNvPicPr preferRelativeResize="0"/>
          <p:nvPr/>
        </p:nvPicPr>
        <p:blipFill>
          <a:blip r:embed="rId3">
            <a:alphaModFix/>
          </a:blip>
          <a:stretch>
            <a:fillRect/>
          </a:stretch>
        </p:blipFill>
        <p:spPr>
          <a:xfrm>
            <a:off x="413050" y="1216375"/>
            <a:ext cx="2956674" cy="3010150"/>
          </a:xfrm>
          <a:prstGeom prst="rect">
            <a:avLst/>
          </a:prstGeom>
          <a:noFill/>
          <a:ln>
            <a:noFill/>
          </a:ln>
        </p:spPr>
      </p:pic>
      <p:pic>
        <p:nvPicPr>
          <p:cNvPr id="450" name="Google Shape;450;p63"/>
          <p:cNvPicPr preferRelativeResize="0"/>
          <p:nvPr/>
        </p:nvPicPr>
        <p:blipFill>
          <a:blip r:embed="rId4">
            <a:alphaModFix/>
          </a:blip>
          <a:stretch>
            <a:fillRect/>
          </a:stretch>
        </p:blipFill>
        <p:spPr>
          <a:xfrm>
            <a:off x="3369726" y="191125"/>
            <a:ext cx="2700700" cy="2645251"/>
          </a:xfrm>
          <a:prstGeom prst="rect">
            <a:avLst/>
          </a:prstGeom>
          <a:noFill/>
          <a:ln>
            <a:noFill/>
          </a:ln>
        </p:spPr>
      </p:pic>
      <p:pic>
        <p:nvPicPr>
          <p:cNvPr id="451" name="Google Shape;451;p63"/>
          <p:cNvPicPr preferRelativeResize="0"/>
          <p:nvPr/>
        </p:nvPicPr>
        <p:blipFill>
          <a:blip r:embed="rId5">
            <a:alphaModFix/>
          </a:blip>
          <a:stretch>
            <a:fillRect/>
          </a:stretch>
        </p:blipFill>
        <p:spPr>
          <a:xfrm>
            <a:off x="6109876" y="1716325"/>
            <a:ext cx="2768774" cy="2785907"/>
          </a:xfrm>
          <a:prstGeom prst="rect">
            <a:avLst/>
          </a:prstGeom>
          <a:noFill/>
          <a:ln>
            <a:noFill/>
          </a:ln>
        </p:spPr>
      </p:pic>
      <p:sp>
        <p:nvSpPr>
          <p:cNvPr id="452" name="Google Shape;452;p63"/>
          <p:cNvSpPr txBox="1"/>
          <p:nvPr/>
        </p:nvSpPr>
        <p:spPr>
          <a:xfrm>
            <a:off x="1433575" y="816175"/>
            <a:ext cx="11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ResNet50</a:t>
            </a:r>
            <a:endParaRPr b="1">
              <a:solidFill>
                <a:srgbClr val="783F04"/>
              </a:solidFill>
              <a:latin typeface="Comfortaa"/>
              <a:ea typeface="Comfortaa"/>
              <a:cs typeface="Comfortaa"/>
              <a:sym typeface="Comfortaa"/>
            </a:endParaRPr>
          </a:p>
        </p:txBody>
      </p:sp>
      <p:sp>
        <p:nvSpPr>
          <p:cNvPr id="453" name="Google Shape;453;p63"/>
          <p:cNvSpPr txBox="1"/>
          <p:nvPr/>
        </p:nvSpPr>
        <p:spPr>
          <a:xfrm>
            <a:off x="4044700" y="2987375"/>
            <a:ext cx="14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Shallow CNN</a:t>
            </a:r>
            <a:endParaRPr b="1">
              <a:solidFill>
                <a:srgbClr val="783F04"/>
              </a:solidFill>
              <a:latin typeface="Comfortaa"/>
              <a:ea typeface="Comfortaa"/>
              <a:cs typeface="Comfortaa"/>
              <a:sym typeface="Comfortaa"/>
            </a:endParaRPr>
          </a:p>
        </p:txBody>
      </p:sp>
      <p:sp>
        <p:nvSpPr>
          <p:cNvPr id="454" name="Google Shape;454;p63"/>
          <p:cNvSpPr txBox="1"/>
          <p:nvPr/>
        </p:nvSpPr>
        <p:spPr>
          <a:xfrm>
            <a:off x="6681975" y="1158825"/>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EfficientNetB4</a:t>
            </a:r>
            <a:endParaRPr b="1">
              <a:solidFill>
                <a:srgbClr val="783F04"/>
              </a:solidFill>
              <a:latin typeface="Comfortaa"/>
              <a:ea typeface="Comfortaa"/>
              <a:cs typeface="Comfortaa"/>
              <a:sym typeface="Comforta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8" name="Shape 458"/>
        <p:cNvGrpSpPr/>
        <p:nvPr/>
      </p:nvGrpSpPr>
      <p:grpSpPr>
        <a:xfrm>
          <a:off x="0" y="0"/>
          <a:ext cx="0" cy="0"/>
          <a:chOff x="0" y="0"/>
          <a:chExt cx="0" cy="0"/>
        </a:xfrm>
      </p:grpSpPr>
      <p:sp>
        <p:nvSpPr>
          <p:cNvPr id="459" name="Google Shape;459;p64"/>
          <p:cNvSpPr txBox="1"/>
          <p:nvPr/>
        </p:nvSpPr>
        <p:spPr>
          <a:xfrm>
            <a:off x="1711600" y="677150"/>
            <a:ext cx="11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VGG16</a:t>
            </a:r>
            <a:endParaRPr b="1">
              <a:solidFill>
                <a:srgbClr val="783F04"/>
              </a:solidFill>
              <a:latin typeface="Comfortaa"/>
              <a:ea typeface="Comfortaa"/>
              <a:cs typeface="Comfortaa"/>
              <a:sym typeface="Comfortaa"/>
            </a:endParaRPr>
          </a:p>
        </p:txBody>
      </p:sp>
      <p:pic>
        <p:nvPicPr>
          <p:cNvPr id="460" name="Google Shape;460;p64"/>
          <p:cNvPicPr preferRelativeResize="0"/>
          <p:nvPr/>
        </p:nvPicPr>
        <p:blipFill>
          <a:blip r:embed="rId3">
            <a:alphaModFix/>
          </a:blip>
          <a:stretch>
            <a:fillRect/>
          </a:stretch>
        </p:blipFill>
        <p:spPr>
          <a:xfrm>
            <a:off x="873525" y="1202275"/>
            <a:ext cx="2933075" cy="2879826"/>
          </a:xfrm>
          <a:prstGeom prst="rect">
            <a:avLst/>
          </a:prstGeom>
          <a:noFill/>
          <a:ln>
            <a:noFill/>
          </a:ln>
        </p:spPr>
      </p:pic>
      <p:pic>
        <p:nvPicPr>
          <p:cNvPr id="461" name="Google Shape;461;p64"/>
          <p:cNvPicPr preferRelativeResize="0"/>
          <p:nvPr/>
        </p:nvPicPr>
        <p:blipFill>
          <a:blip r:embed="rId4">
            <a:alphaModFix/>
          </a:blip>
          <a:stretch>
            <a:fillRect/>
          </a:stretch>
        </p:blipFill>
        <p:spPr>
          <a:xfrm>
            <a:off x="4571995" y="1077350"/>
            <a:ext cx="3272356" cy="3375075"/>
          </a:xfrm>
          <a:prstGeom prst="rect">
            <a:avLst/>
          </a:prstGeom>
          <a:noFill/>
          <a:ln>
            <a:noFill/>
          </a:ln>
        </p:spPr>
      </p:pic>
      <p:sp>
        <p:nvSpPr>
          <p:cNvPr id="462" name="Google Shape;462;p64"/>
          <p:cNvSpPr txBox="1"/>
          <p:nvPr/>
        </p:nvSpPr>
        <p:spPr>
          <a:xfrm>
            <a:off x="5452275" y="520225"/>
            <a:ext cx="17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83F04"/>
                </a:solidFill>
                <a:latin typeface="Comfortaa"/>
                <a:ea typeface="Comfortaa"/>
                <a:cs typeface="Comfortaa"/>
                <a:sym typeface="Comfortaa"/>
              </a:rPr>
              <a:t>Majority Voting</a:t>
            </a:r>
            <a:endParaRPr b="1">
              <a:solidFill>
                <a:srgbClr val="783F04"/>
              </a:solidFill>
              <a:latin typeface="Comfortaa"/>
              <a:ea typeface="Comfortaa"/>
              <a:cs typeface="Comfortaa"/>
              <a:sym typeface="Comforta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5"/>
          <p:cNvSpPr txBox="1"/>
          <p:nvPr/>
        </p:nvSpPr>
        <p:spPr>
          <a:xfrm>
            <a:off x="447250" y="214300"/>
            <a:ext cx="300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783F04"/>
                </a:solidFill>
                <a:highlight>
                  <a:schemeClr val="lt1"/>
                </a:highlight>
                <a:latin typeface="Comfortaa"/>
                <a:ea typeface="Comfortaa"/>
                <a:cs typeface="Comfortaa"/>
                <a:sym typeface="Comfortaa"/>
              </a:rPr>
              <a:t>2.4 </a:t>
            </a:r>
            <a:r>
              <a:rPr b="1" lang="en" u="sng">
                <a:solidFill>
                  <a:srgbClr val="783F04"/>
                </a:solidFill>
                <a:highlight>
                  <a:schemeClr val="lt1"/>
                </a:highlight>
                <a:latin typeface="Comfortaa"/>
                <a:ea typeface="Comfortaa"/>
                <a:cs typeface="Comfortaa"/>
                <a:sym typeface="Comfortaa"/>
              </a:rPr>
              <a:t>Boundary Detection</a:t>
            </a:r>
            <a:endParaRPr b="1" u="sng">
              <a:solidFill>
                <a:srgbClr val="783F04"/>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b="1" u="sng">
              <a:solidFill>
                <a:srgbClr val="783F04"/>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None/>
            </a:pPr>
            <a:r>
              <a:rPr b="1" lang="en">
                <a:solidFill>
                  <a:srgbClr val="783F04"/>
                </a:solidFill>
                <a:highlight>
                  <a:schemeClr val="lt1"/>
                </a:highlight>
                <a:latin typeface="Comfortaa"/>
                <a:ea typeface="Comfortaa"/>
                <a:cs typeface="Comfortaa"/>
                <a:sym typeface="Comfortaa"/>
              </a:rPr>
              <a:t>2.4.1 </a:t>
            </a:r>
            <a:r>
              <a:rPr b="1" lang="en" u="sng">
                <a:solidFill>
                  <a:srgbClr val="783F04"/>
                </a:solidFill>
                <a:highlight>
                  <a:schemeClr val="lt1"/>
                </a:highlight>
                <a:latin typeface="Comfortaa"/>
                <a:ea typeface="Comfortaa"/>
                <a:cs typeface="Comfortaa"/>
                <a:sym typeface="Comfortaa"/>
              </a:rPr>
              <a:t>White Balancing</a:t>
            </a:r>
            <a:endParaRPr b="1" u="sng">
              <a:solidFill>
                <a:srgbClr val="783F04"/>
              </a:solidFill>
              <a:highlight>
                <a:schemeClr val="lt1"/>
              </a:highlight>
              <a:latin typeface="Comfortaa"/>
              <a:ea typeface="Comfortaa"/>
              <a:cs typeface="Comfortaa"/>
              <a:sym typeface="Comfortaa"/>
            </a:endParaRPr>
          </a:p>
        </p:txBody>
      </p:sp>
      <p:pic>
        <p:nvPicPr>
          <p:cNvPr id="468" name="Google Shape;468;p65"/>
          <p:cNvPicPr preferRelativeResize="0"/>
          <p:nvPr/>
        </p:nvPicPr>
        <p:blipFill>
          <a:blip r:embed="rId3">
            <a:alphaModFix/>
          </a:blip>
          <a:stretch>
            <a:fillRect/>
          </a:stretch>
        </p:blipFill>
        <p:spPr>
          <a:xfrm>
            <a:off x="605650" y="3166650"/>
            <a:ext cx="4398074" cy="1128925"/>
          </a:xfrm>
          <a:prstGeom prst="rect">
            <a:avLst/>
          </a:prstGeom>
          <a:noFill/>
          <a:ln>
            <a:noFill/>
          </a:ln>
        </p:spPr>
      </p:pic>
      <p:pic>
        <p:nvPicPr>
          <p:cNvPr id="469" name="Google Shape;469;p65"/>
          <p:cNvPicPr preferRelativeResize="0"/>
          <p:nvPr/>
        </p:nvPicPr>
        <p:blipFill>
          <a:blip r:embed="rId4">
            <a:alphaModFix/>
          </a:blip>
          <a:stretch>
            <a:fillRect/>
          </a:stretch>
        </p:blipFill>
        <p:spPr>
          <a:xfrm>
            <a:off x="5357825" y="919675"/>
            <a:ext cx="3000000" cy="3304150"/>
          </a:xfrm>
          <a:prstGeom prst="rect">
            <a:avLst/>
          </a:prstGeom>
          <a:noFill/>
          <a:ln>
            <a:noFill/>
          </a:ln>
        </p:spPr>
      </p:pic>
      <p:sp>
        <p:nvSpPr>
          <p:cNvPr id="470" name="Google Shape;470;p65"/>
          <p:cNvSpPr txBox="1"/>
          <p:nvPr/>
        </p:nvSpPr>
        <p:spPr>
          <a:xfrm>
            <a:off x="5531750" y="4295575"/>
            <a:ext cx="3000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783F04"/>
                </a:solidFill>
                <a:highlight>
                  <a:srgbClr val="FFFFFF"/>
                </a:highlight>
                <a:latin typeface="Comfortaa"/>
                <a:ea typeface="Comfortaa"/>
                <a:cs typeface="Comfortaa"/>
                <a:sym typeface="Comfortaa"/>
              </a:rPr>
              <a:t>Images after performing white balancing to remove haze</a:t>
            </a:r>
            <a:endParaRPr b="1" sz="1200">
              <a:solidFill>
                <a:srgbClr val="783F04"/>
              </a:solidFill>
              <a:latin typeface="Comfortaa"/>
              <a:ea typeface="Comfortaa"/>
              <a:cs typeface="Comfortaa"/>
              <a:sym typeface="Comfortaa"/>
            </a:endParaRPr>
          </a:p>
        </p:txBody>
      </p:sp>
      <p:sp>
        <p:nvSpPr>
          <p:cNvPr id="471" name="Google Shape;471;p65"/>
          <p:cNvSpPr txBox="1"/>
          <p:nvPr/>
        </p:nvSpPr>
        <p:spPr>
          <a:xfrm>
            <a:off x="493850" y="1110100"/>
            <a:ext cx="4554000" cy="18564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White balance is used to remove any coloured haze from an image so that it seems to be under white light. </a:t>
            </a:r>
            <a:endParaRPr sz="1200">
              <a:solidFill>
                <a:schemeClr val="dk1"/>
              </a:solidFill>
              <a:highlight>
                <a:srgbClr val="FFFFFF"/>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 Due to the highly variable lighting conditions under which satellite imagery is gathered, this is an extremely impactful step on the resulting quality of edge detection. </a:t>
            </a:r>
            <a:endParaRPr sz="1200">
              <a:solidFill>
                <a:schemeClr val="dk1"/>
              </a:solidFill>
              <a:highlight>
                <a:srgbClr val="FFFFFF"/>
              </a:highlight>
              <a:latin typeface="Comfortaa Medium"/>
              <a:ea typeface="Comfortaa Medium"/>
              <a:cs typeface="Comfortaa Medium"/>
              <a:sym typeface="Comfortaa Medium"/>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Comfortaa Medium"/>
              <a:ea typeface="Comfortaa Medium"/>
              <a:cs typeface="Comfortaa Medium"/>
              <a:sym typeface="Comfortaa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6"/>
          <p:cNvSpPr txBox="1"/>
          <p:nvPr/>
        </p:nvSpPr>
        <p:spPr>
          <a:xfrm>
            <a:off x="493825" y="3447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783F04"/>
                </a:solidFill>
                <a:highlight>
                  <a:schemeClr val="lt1"/>
                </a:highlight>
                <a:latin typeface="Comfortaa"/>
                <a:ea typeface="Comfortaa"/>
                <a:cs typeface="Comfortaa"/>
                <a:sym typeface="Comfortaa"/>
              </a:rPr>
              <a:t>2.4.2 </a:t>
            </a:r>
            <a:r>
              <a:rPr b="1" lang="en" u="sng">
                <a:solidFill>
                  <a:srgbClr val="783F04"/>
                </a:solidFill>
                <a:highlight>
                  <a:schemeClr val="lt1"/>
                </a:highlight>
                <a:latin typeface="Comfortaa"/>
                <a:ea typeface="Comfortaa"/>
                <a:cs typeface="Comfortaa"/>
                <a:sym typeface="Comfortaa"/>
              </a:rPr>
              <a:t>Gaussian Blur</a:t>
            </a:r>
            <a:endParaRPr b="1" u="sng">
              <a:solidFill>
                <a:srgbClr val="783F04"/>
              </a:solidFill>
              <a:highlight>
                <a:schemeClr val="lt1"/>
              </a:highlight>
              <a:latin typeface="Comfortaa"/>
              <a:ea typeface="Comfortaa"/>
              <a:cs typeface="Comfortaa"/>
              <a:sym typeface="Comfortaa"/>
            </a:endParaRPr>
          </a:p>
        </p:txBody>
      </p:sp>
      <p:sp>
        <p:nvSpPr>
          <p:cNvPr id="477" name="Google Shape;477;p66"/>
          <p:cNvSpPr txBox="1"/>
          <p:nvPr/>
        </p:nvSpPr>
        <p:spPr>
          <a:xfrm>
            <a:off x="394675" y="664875"/>
            <a:ext cx="74046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chemeClr val="dk1"/>
                </a:solidFill>
                <a:highlight>
                  <a:srgbClr val="FFFFFF"/>
                </a:highlight>
                <a:latin typeface="Comfortaa Medium"/>
                <a:ea typeface="Comfortaa Medium"/>
                <a:cs typeface="Comfortaa Medium"/>
                <a:sym typeface="Comfortaa Medium"/>
              </a:rPr>
              <a:t>Gaussian blurring is a smoothing technique that reduces various types of noise or accentuates edge contrast within the image. Here, a kernel size of 33 is used with  = 1.5</a:t>
            </a:r>
            <a:endParaRPr sz="1200">
              <a:solidFill>
                <a:schemeClr val="dk1"/>
              </a:solidFill>
              <a:highlight>
                <a:srgbClr val="FFFFFF"/>
              </a:highlight>
              <a:latin typeface="Comfortaa Medium"/>
              <a:ea typeface="Comfortaa Medium"/>
              <a:cs typeface="Comfortaa Medium"/>
              <a:sym typeface="Comfortaa Medium"/>
            </a:endParaRPr>
          </a:p>
        </p:txBody>
      </p:sp>
      <p:sp>
        <p:nvSpPr>
          <p:cNvPr id="478" name="Google Shape;478;p66"/>
          <p:cNvSpPr txBox="1"/>
          <p:nvPr>
            <p:ph type="title"/>
          </p:nvPr>
        </p:nvSpPr>
        <p:spPr>
          <a:xfrm>
            <a:off x="493825" y="1533525"/>
            <a:ext cx="3662100" cy="40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783F04"/>
                </a:solidFill>
                <a:highlight>
                  <a:schemeClr val="lt1"/>
                </a:highlight>
                <a:latin typeface="Comfortaa"/>
                <a:ea typeface="Comfortaa"/>
                <a:cs typeface="Comfortaa"/>
                <a:sym typeface="Comfortaa"/>
              </a:rPr>
              <a:t>2.4.3 </a:t>
            </a:r>
            <a:r>
              <a:rPr b="1" lang="en" sz="1300" u="sng">
                <a:solidFill>
                  <a:srgbClr val="783F04"/>
                </a:solidFill>
                <a:highlight>
                  <a:schemeClr val="lt1"/>
                </a:highlight>
                <a:latin typeface="Comfortaa"/>
                <a:ea typeface="Comfortaa"/>
                <a:cs typeface="Comfortaa"/>
                <a:sym typeface="Comfortaa"/>
              </a:rPr>
              <a:t>Auto Canny Edge Detection</a:t>
            </a:r>
            <a:endParaRPr b="1" sz="1300" u="sng">
              <a:solidFill>
                <a:srgbClr val="783F04"/>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b="1" sz="1550" u="sng">
              <a:solidFill>
                <a:srgbClr val="B45F06"/>
              </a:solidFill>
              <a:highlight>
                <a:schemeClr val="lt1"/>
              </a:highlight>
              <a:latin typeface="Times New Roman"/>
              <a:ea typeface="Times New Roman"/>
              <a:cs typeface="Times New Roman"/>
              <a:sym typeface="Times New Roman"/>
            </a:endParaRPr>
          </a:p>
        </p:txBody>
      </p:sp>
      <p:pic>
        <p:nvPicPr>
          <p:cNvPr id="479" name="Google Shape;479;p66"/>
          <p:cNvPicPr preferRelativeResize="0"/>
          <p:nvPr/>
        </p:nvPicPr>
        <p:blipFill>
          <a:blip r:embed="rId3">
            <a:alphaModFix/>
          </a:blip>
          <a:stretch>
            <a:fillRect/>
          </a:stretch>
        </p:blipFill>
        <p:spPr>
          <a:xfrm>
            <a:off x="4239675" y="1854250"/>
            <a:ext cx="3978750" cy="2635125"/>
          </a:xfrm>
          <a:prstGeom prst="rect">
            <a:avLst/>
          </a:prstGeom>
          <a:noFill/>
          <a:ln>
            <a:noFill/>
          </a:ln>
        </p:spPr>
      </p:pic>
      <p:sp>
        <p:nvSpPr>
          <p:cNvPr id="480" name="Google Shape;480;p66"/>
          <p:cNvSpPr txBox="1"/>
          <p:nvPr/>
        </p:nvSpPr>
        <p:spPr>
          <a:xfrm>
            <a:off x="4155925" y="4438625"/>
            <a:ext cx="42768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solidFill>
                  <a:srgbClr val="783F04"/>
                </a:solidFill>
                <a:highlight>
                  <a:srgbClr val="FFFFFF"/>
                </a:highlight>
                <a:latin typeface="Comfortaa"/>
                <a:ea typeface="Comfortaa"/>
                <a:cs typeface="Comfortaa"/>
                <a:sym typeface="Comfortaa"/>
              </a:rPr>
              <a:t>Boundaries detected on rooftops by applying different techniques</a:t>
            </a:r>
            <a:endParaRPr b="1" sz="1300">
              <a:solidFill>
                <a:srgbClr val="783F04"/>
              </a:solidFill>
              <a:highlight>
                <a:srgbClr val="FFFFFF"/>
              </a:highlight>
              <a:latin typeface="Comfortaa"/>
              <a:ea typeface="Comfortaa"/>
              <a:cs typeface="Comfortaa"/>
              <a:sym typeface="Comfortaa"/>
            </a:endParaRPr>
          </a:p>
        </p:txBody>
      </p:sp>
      <p:sp>
        <p:nvSpPr>
          <p:cNvPr id="481" name="Google Shape;481;p66"/>
          <p:cNvSpPr txBox="1"/>
          <p:nvPr/>
        </p:nvSpPr>
        <p:spPr>
          <a:xfrm>
            <a:off x="729825" y="1933725"/>
            <a:ext cx="3000000" cy="23472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Multi-staged algorithm that includes noise reduction, finding intensity gradients and hysteresis suppression</a:t>
            </a:r>
            <a:endParaRPr sz="1200">
              <a:solidFill>
                <a:schemeClr val="dk1"/>
              </a:solidFill>
              <a:highlight>
                <a:srgbClr val="FFFFFF"/>
              </a:highlight>
              <a:latin typeface="Comfortaa Medium"/>
              <a:ea typeface="Comfortaa Medium"/>
              <a:cs typeface="Comfortaa Medium"/>
              <a:sym typeface="Comfortaa Medium"/>
            </a:endParaRPr>
          </a:p>
          <a:p>
            <a:pPr indent="-304800" lvl="0" marL="457200" rtl="0" algn="just">
              <a:lnSpc>
                <a:spcPct val="115000"/>
              </a:lnSpc>
              <a:spcBef>
                <a:spcPts val="0"/>
              </a:spcBef>
              <a:spcAft>
                <a:spcPts val="0"/>
              </a:spcAft>
              <a:buClr>
                <a:schemeClr val="dk1"/>
              </a:buClr>
              <a:buSzPts val="1200"/>
              <a:buFont typeface="Comfortaa Medium"/>
              <a:buChar char="➢"/>
            </a:pPr>
            <a:r>
              <a:rPr lang="en" sz="1200">
                <a:solidFill>
                  <a:schemeClr val="dk1"/>
                </a:solidFill>
                <a:highlight>
                  <a:srgbClr val="FFFFFF"/>
                </a:highlight>
                <a:latin typeface="Comfortaa Medium"/>
                <a:ea typeface="Comfortaa Medium"/>
                <a:cs typeface="Comfortaa Medium"/>
                <a:sym typeface="Comfortaa Medium"/>
              </a:rPr>
              <a:t>The median of single channel pixel intensity is calculated. </a:t>
            </a:r>
            <a:endParaRPr sz="1200">
              <a:solidFill>
                <a:schemeClr val="dk1"/>
              </a:solidFill>
              <a:highlight>
                <a:srgbClr val="FFFFFF"/>
              </a:highlight>
              <a:latin typeface="Comfortaa Medium"/>
              <a:ea typeface="Comfortaa Medium"/>
              <a:cs typeface="Comfortaa Medium"/>
              <a:sym typeface="Comfortaa Medium"/>
            </a:endParaRPr>
          </a:p>
          <a:p>
            <a:pPr indent="-317500" lvl="0" marL="457200" rtl="0" algn="just">
              <a:lnSpc>
                <a:spcPct val="115000"/>
              </a:lnSpc>
              <a:spcBef>
                <a:spcPts val="0"/>
              </a:spcBef>
              <a:spcAft>
                <a:spcPts val="0"/>
              </a:spcAft>
              <a:buClr>
                <a:schemeClr val="dk1"/>
              </a:buClr>
              <a:buSzPts val="1400"/>
              <a:buFont typeface="Times New Roman"/>
              <a:buChar char="➢"/>
            </a:pPr>
            <a:r>
              <a:rPr lang="en" sz="1200">
                <a:solidFill>
                  <a:schemeClr val="dk1"/>
                </a:solidFill>
                <a:highlight>
                  <a:srgbClr val="FFFFFF"/>
                </a:highlight>
                <a:latin typeface="Comfortaa Medium"/>
                <a:ea typeface="Comfortaa Medium"/>
                <a:cs typeface="Comfortaa Medium"/>
                <a:sym typeface="Comfortaa Medium"/>
              </a:rPr>
              <a:t>The upper and lower threshold is calculated by using mean and variance of an image intensity</a:t>
            </a:r>
            <a:r>
              <a:rPr lang="en">
                <a:solidFill>
                  <a:schemeClr val="dk1"/>
                </a:solidFill>
                <a:highlight>
                  <a:srgbClr val="FFFFFF"/>
                </a:highlight>
                <a:latin typeface="Times New Roman"/>
                <a:ea typeface="Times New Roman"/>
                <a:cs typeface="Times New Roman"/>
                <a:sym typeface="Times New Roman"/>
              </a:rPr>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7"/>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METRICS FOR EVALUATION</a:t>
            </a:r>
            <a:endParaRPr b="1" sz="1600">
              <a:solidFill>
                <a:srgbClr val="783F04"/>
              </a:solidFill>
              <a:latin typeface="Comfortaa"/>
              <a:ea typeface="Comfortaa"/>
              <a:cs typeface="Comfortaa"/>
              <a:sym typeface="Comfortaa"/>
            </a:endParaRPr>
          </a:p>
        </p:txBody>
      </p:sp>
      <p:sp>
        <p:nvSpPr>
          <p:cNvPr id="487" name="Google Shape;487;p67"/>
          <p:cNvSpPr txBox="1"/>
          <p:nvPr/>
        </p:nvSpPr>
        <p:spPr>
          <a:xfrm>
            <a:off x="347575" y="596825"/>
            <a:ext cx="8616300" cy="447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300" u="sng">
                <a:solidFill>
                  <a:srgbClr val="783F04"/>
                </a:solidFill>
                <a:latin typeface="Comfortaa"/>
                <a:ea typeface="Comfortaa"/>
                <a:cs typeface="Comfortaa"/>
                <a:sym typeface="Comfortaa"/>
              </a:rPr>
              <a:t>For building detection segmentation:</a:t>
            </a:r>
            <a:endParaRPr b="1" sz="1300">
              <a:solidFill>
                <a:srgbClr val="783F04"/>
              </a:solidFill>
              <a:latin typeface="Comfortaa"/>
              <a:ea typeface="Comfortaa"/>
              <a:cs typeface="Comfortaa"/>
              <a:sym typeface="Comfortaa"/>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IoU - Intersection over Union /Jaccard Coefficient</a:t>
            </a:r>
            <a:endParaRPr b="1" sz="1300">
              <a:solidFill>
                <a:srgbClr val="783F04"/>
              </a:solidFill>
              <a:latin typeface="Comfortaa"/>
              <a:ea typeface="Comfortaa"/>
              <a:cs typeface="Comfortaa"/>
              <a:sym typeface="Comfortaa"/>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r>
              <a:rPr lang="en" sz="1100">
                <a:solidFill>
                  <a:schemeClr val="dk1"/>
                </a:solidFill>
                <a:latin typeface="Comfortaa Medium"/>
                <a:ea typeface="Comfortaa Medium"/>
                <a:cs typeface="Comfortaa Medium"/>
                <a:sym typeface="Comfortaa Medium"/>
              </a:rPr>
              <a:t>To quantify the accuracy of our model for building detection, we use Jaccard coefficient which is to measure the similarity between detected regions and ground truth regions. Jaccard Similarity Index(JSI) measures the similarity for the two sets of pixel data, with a range from 0% to 100%. The higher the percentage, the more precise prediction. It is defined as follows:</a:t>
            </a:r>
            <a:endParaRPr sz="1100">
              <a:solidFill>
                <a:schemeClr val="dk1"/>
              </a:solidFill>
              <a:latin typeface="Comfortaa Medium"/>
              <a:ea typeface="Comfortaa Medium"/>
              <a:cs typeface="Comfortaa Medium"/>
              <a:sym typeface="Comfortaa Medium"/>
            </a:endParaRPr>
          </a:p>
          <a:p>
            <a:pPr indent="457200" lvl="0" marL="18288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457200" lvl="0" marL="18288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457200" lvl="0" marL="18288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where r</a:t>
            </a:r>
            <a:r>
              <a:rPr baseline="-25000" lang="en" sz="1100">
                <a:solidFill>
                  <a:schemeClr val="dk1"/>
                </a:solidFill>
                <a:latin typeface="Comfortaa Medium"/>
                <a:ea typeface="Comfortaa Medium"/>
                <a:cs typeface="Comfortaa Medium"/>
                <a:sym typeface="Comfortaa Medium"/>
              </a:rPr>
              <a:t>d</a:t>
            </a:r>
            <a:r>
              <a:rPr lang="en" sz="1100">
                <a:solidFill>
                  <a:schemeClr val="dk1"/>
                </a:solidFill>
                <a:latin typeface="Comfortaa Medium"/>
                <a:ea typeface="Comfortaa Medium"/>
                <a:cs typeface="Comfortaa Medium"/>
                <a:sym typeface="Comfortaa Medium"/>
              </a:rPr>
              <a:t> denotes the maske</a:t>
            </a:r>
            <a:r>
              <a:rPr lang="en" sz="1100">
                <a:solidFill>
                  <a:schemeClr val="dk1"/>
                </a:solidFill>
                <a:latin typeface="Comfortaa Medium"/>
                <a:ea typeface="Comfortaa Medium"/>
                <a:cs typeface="Comfortaa Medium"/>
                <a:sym typeface="Comfortaa Medium"/>
              </a:rPr>
              <a:t>d</a:t>
            </a:r>
            <a:r>
              <a:rPr lang="en" sz="1100">
                <a:solidFill>
                  <a:schemeClr val="dk1"/>
                </a:solidFill>
                <a:latin typeface="Comfortaa Medium"/>
                <a:ea typeface="Comfortaa Medium"/>
                <a:cs typeface="Comfortaa Medium"/>
                <a:sym typeface="Comfortaa Medium"/>
              </a:rPr>
              <a:t> region for building detection, and r</a:t>
            </a:r>
            <a:r>
              <a:rPr baseline="-25000" lang="en" sz="1100">
                <a:solidFill>
                  <a:schemeClr val="dk1"/>
                </a:solidFill>
                <a:latin typeface="Comfortaa Medium"/>
                <a:ea typeface="Comfortaa Medium"/>
                <a:cs typeface="Comfortaa Medium"/>
                <a:sym typeface="Comfortaa Medium"/>
              </a:rPr>
              <a:t>g</a:t>
            </a:r>
            <a:r>
              <a:rPr lang="en" sz="1100">
                <a:solidFill>
                  <a:schemeClr val="dk1"/>
                </a:solidFill>
                <a:latin typeface="Comfortaa Medium"/>
                <a:ea typeface="Comfortaa Medium"/>
                <a:cs typeface="Comfortaa Medium"/>
                <a:sym typeface="Comfortaa Medium"/>
              </a:rPr>
              <a:t> indicates the groundtruth region for building segmentation</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DICE Coefficient</a:t>
            </a:r>
            <a:endParaRPr b="1" sz="1300">
              <a:solidFill>
                <a:srgbClr val="783F04"/>
              </a:solidFill>
              <a:latin typeface="Comfortaa"/>
              <a:ea typeface="Comfortaa"/>
              <a:cs typeface="Comfortaa"/>
              <a:sym typeface="Comfortaa"/>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r>
              <a:rPr lang="en" sz="1100">
                <a:solidFill>
                  <a:schemeClr val="dk1"/>
                </a:solidFill>
                <a:latin typeface="Comfortaa Medium"/>
                <a:ea typeface="Comfortaa Medium"/>
                <a:cs typeface="Comfortaa Medium"/>
                <a:sym typeface="Comfortaa Medium"/>
              </a:rPr>
              <a:t>We use DICE coefficient to compare the pixel-wise agreement between a predicted segmentation and its corresponding ground truth. DICE coefficient is 2 times the area of overlap divided by the total number of pixels in both the images.The formula is given by: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where X is the predicted set of pixels and Y is the ground truth.</a:t>
            </a:r>
            <a:r>
              <a:rPr lang="en" sz="1100">
                <a:solidFill>
                  <a:schemeClr val="dk1"/>
                </a:solidFill>
                <a:latin typeface="Comfortaa Medium"/>
                <a:ea typeface="Comfortaa Medium"/>
                <a:cs typeface="Comfortaa Medium"/>
                <a:sym typeface="Comfortaa Medium"/>
              </a:rPr>
              <a:t>	</a:t>
            </a: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p:txBody>
      </p:sp>
      <p:pic>
        <p:nvPicPr>
          <p:cNvPr id="488" name="Google Shape;488;p67"/>
          <p:cNvPicPr preferRelativeResize="0"/>
          <p:nvPr/>
        </p:nvPicPr>
        <p:blipFill>
          <a:blip r:embed="rId3">
            <a:alphaModFix/>
          </a:blip>
          <a:stretch>
            <a:fillRect/>
          </a:stretch>
        </p:blipFill>
        <p:spPr>
          <a:xfrm>
            <a:off x="3379800" y="1826500"/>
            <a:ext cx="1928800" cy="593650"/>
          </a:xfrm>
          <a:prstGeom prst="rect">
            <a:avLst/>
          </a:prstGeom>
          <a:noFill/>
          <a:ln>
            <a:noFill/>
          </a:ln>
        </p:spPr>
      </p:pic>
      <p:pic>
        <p:nvPicPr>
          <p:cNvPr id="489" name="Google Shape;489;p67"/>
          <p:cNvPicPr preferRelativeResize="0"/>
          <p:nvPr/>
        </p:nvPicPr>
        <p:blipFill>
          <a:blip r:embed="rId4">
            <a:alphaModFix/>
          </a:blip>
          <a:stretch>
            <a:fillRect/>
          </a:stretch>
        </p:blipFill>
        <p:spPr>
          <a:xfrm>
            <a:off x="3923425" y="4097875"/>
            <a:ext cx="1157300" cy="492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8"/>
          <p:cNvSpPr txBox="1"/>
          <p:nvPr/>
        </p:nvSpPr>
        <p:spPr>
          <a:xfrm>
            <a:off x="524850" y="709825"/>
            <a:ext cx="8102700" cy="3294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MCC - Matthews Correlation Coefficient</a:t>
            </a:r>
            <a:endParaRPr b="1" sz="1300">
              <a:solidFill>
                <a:srgbClr val="783F04"/>
              </a:solidFill>
              <a:latin typeface="Comfortaa"/>
              <a:ea typeface="Comfortaa"/>
              <a:cs typeface="Comfortaa"/>
              <a:sym typeface="Comfortaa"/>
            </a:endParaRPr>
          </a:p>
          <a:p>
            <a:pPr indent="45720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We use the MCC , a standard measure of a binary classifier’s performance, where values are in the range −1.0 to 1.0, with 1.0 being perfect building segmentation, 0.0 being random building segmentation, and −1.0 indicating building segmentation is always wrong. The expression for computing MCC is below, where TP is the fraction of true positives, FP is the fraction of false positives, TN is the fraction of true negatives, and FN is the fraction of false negatives, such that TP+FP+TN+FN= 1.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Accuracy</a:t>
            </a:r>
            <a:endParaRPr b="1" sz="1300">
              <a:solidFill>
                <a:srgbClr val="783F04"/>
              </a:solidFill>
              <a:latin typeface="Comfortaa"/>
              <a:ea typeface="Comfortaa"/>
              <a:cs typeface="Comfortaa"/>
              <a:sym typeface="Comfortaa"/>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Accuracy is the percentage of correct predictions for the test data. It can be calculated easily by dividing the number of correct predictions by the number of total predictions.</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p:txBody>
      </p:sp>
      <p:pic>
        <p:nvPicPr>
          <p:cNvPr id="495" name="Google Shape;495;p68"/>
          <p:cNvPicPr preferRelativeResize="0"/>
          <p:nvPr/>
        </p:nvPicPr>
        <p:blipFill>
          <a:blip r:embed="rId3">
            <a:alphaModFix/>
          </a:blip>
          <a:stretch>
            <a:fillRect/>
          </a:stretch>
        </p:blipFill>
        <p:spPr>
          <a:xfrm>
            <a:off x="2454213" y="2110913"/>
            <a:ext cx="3871025" cy="707225"/>
          </a:xfrm>
          <a:prstGeom prst="rect">
            <a:avLst/>
          </a:prstGeom>
          <a:noFill/>
          <a:ln>
            <a:noFill/>
          </a:ln>
        </p:spPr>
      </p:pic>
      <p:pic>
        <p:nvPicPr>
          <p:cNvPr id="496" name="Google Shape;496;p68"/>
          <p:cNvPicPr preferRelativeResize="0"/>
          <p:nvPr/>
        </p:nvPicPr>
        <p:blipFill rotWithShape="1">
          <a:blip r:embed="rId4">
            <a:alphaModFix/>
          </a:blip>
          <a:srcRect b="23141" l="0" r="0" t="23746"/>
          <a:stretch/>
        </p:blipFill>
        <p:spPr>
          <a:xfrm>
            <a:off x="3285688" y="3757800"/>
            <a:ext cx="2850625" cy="574850"/>
          </a:xfrm>
          <a:prstGeom prst="rect">
            <a:avLst/>
          </a:prstGeom>
          <a:noFill/>
          <a:ln>
            <a:noFill/>
          </a:ln>
        </p:spPr>
      </p:pic>
      <p:sp>
        <p:nvSpPr>
          <p:cNvPr id="497" name="Google Shape;497;p68"/>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METRICS FOR EVALUATION</a:t>
            </a:r>
            <a:endParaRPr b="1" sz="1600">
              <a:solidFill>
                <a:srgbClr val="783F04"/>
              </a:solidFill>
              <a:latin typeface="Comfortaa"/>
              <a:ea typeface="Comfortaa"/>
              <a:cs typeface="Comfortaa"/>
              <a:sym typeface="Comforta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9"/>
          <p:cNvSpPr txBox="1"/>
          <p:nvPr/>
        </p:nvSpPr>
        <p:spPr>
          <a:xfrm>
            <a:off x="524850" y="709825"/>
            <a:ext cx="8102700" cy="349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rgbClr val="783F04"/>
                </a:solidFill>
                <a:latin typeface="Comfortaa"/>
                <a:ea typeface="Comfortaa"/>
                <a:cs typeface="Comfortaa"/>
                <a:sym typeface="Comfortaa"/>
              </a:rPr>
              <a:t>For roof type classification:</a:t>
            </a:r>
            <a:endParaRPr b="1" sz="1300">
              <a:solidFill>
                <a:srgbClr val="783F04"/>
              </a:solidFill>
              <a:latin typeface="Comfortaa"/>
              <a:ea typeface="Comfortaa"/>
              <a:cs typeface="Comfortaa"/>
              <a:sym typeface="Comfortaa"/>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Classification Report</a:t>
            </a:r>
            <a:endParaRPr b="1" sz="1300">
              <a:solidFill>
                <a:srgbClr val="783F04"/>
              </a:solidFill>
              <a:latin typeface="Comfortaa"/>
              <a:ea typeface="Comfortaa"/>
              <a:cs typeface="Comfortaa"/>
              <a:sym typeface="Comfortaa"/>
            </a:endParaRPr>
          </a:p>
          <a:p>
            <a:pPr indent="457200" lvl="0" marL="457200" rtl="0" algn="l">
              <a:spcBef>
                <a:spcPts val="0"/>
              </a:spcBef>
              <a:spcAft>
                <a:spcPts val="0"/>
              </a:spcAft>
              <a:buNone/>
            </a:pPr>
            <a:r>
              <a:rPr lang="en" sz="1100">
                <a:solidFill>
                  <a:srgbClr val="282828"/>
                </a:solidFill>
                <a:highlight>
                  <a:srgbClr val="FFFFFF"/>
                </a:highlight>
                <a:latin typeface="Comfortaa Medium"/>
                <a:ea typeface="Comfortaa Medium"/>
                <a:cs typeface="Comfortaa Medium"/>
                <a:sym typeface="Comfortaa Medium"/>
              </a:rPr>
              <a:t>The classification report is used to measure the quality of predictions from a classification algorithm. Precision, Recall and F1 scores are calculated on a per-class basis based on True Positives, True Negatives, False Positives, False Negatives. Here, we </a:t>
            </a:r>
            <a:r>
              <a:rPr lang="en" sz="1100">
                <a:solidFill>
                  <a:srgbClr val="282828"/>
                </a:solidFill>
                <a:highlight>
                  <a:srgbClr val="FFFFFF"/>
                </a:highlight>
                <a:latin typeface="Comfortaa Medium"/>
                <a:ea typeface="Comfortaa Medium"/>
                <a:cs typeface="Comfortaa Medium"/>
                <a:sym typeface="Comfortaa Medium"/>
              </a:rPr>
              <a:t>calculate</a:t>
            </a:r>
            <a:r>
              <a:rPr lang="en" sz="1100">
                <a:solidFill>
                  <a:srgbClr val="282828"/>
                </a:solidFill>
                <a:highlight>
                  <a:srgbClr val="FFFFFF"/>
                </a:highlight>
                <a:latin typeface="Comfortaa Medium"/>
                <a:ea typeface="Comfortaa Medium"/>
                <a:cs typeface="Comfortaa Medium"/>
                <a:sym typeface="Comfortaa Medium"/>
              </a:rPr>
              <a:t> the above values for each of the classes, namely: Flat, Gable, Complex.</a:t>
            </a:r>
            <a:endParaRPr sz="1100">
              <a:solidFill>
                <a:srgbClr val="282828"/>
              </a:solidFill>
              <a:highlight>
                <a:srgbClr val="FFFFFF"/>
              </a:highlight>
              <a:latin typeface="Comfortaa Medium"/>
              <a:ea typeface="Comfortaa Medium"/>
              <a:cs typeface="Comfortaa Medium"/>
              <a:sym typeface="Comfortaa Medium"/>
            </a:endParaRPr>
          </a:p>
          <a:p>
            <a:pPr indent="457200" lvl="0" marL="457200" rtl="0" algn="l">
              <a:spcBef>
                <a:spcPts val="0"/>
              </a:spcBef>
              <a:spcAft>
                <a:spcPts val="0"/>
              </a:spcAft>
              <a:buNone/>
            </a:pPr>
            <a:r>
              <a:t/>
            </a:r>
            <a:endParaRPr sz="1100">
              <a:solidFill>
                <a:srgbClr val="282828"/>
              </a:solidFill>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rgbClr val="B45F06"/>
              </a:solidFill>
              <a:latin typeface="Comfortaa Medium"/>
              <a:ea typeface="Comfortaa Medium"/>
              <a:cs typeface="Comfortaa Medium"/>
              <a:sym typeface="Comfortaa Medium"/>
            </a:endParaRPr>
          </a:p>
          <a:p>
            <a:pPr indent="0" lvl="0" marL="457200" rtl="0" algn="l">
              <a:spcBef>
                <a:spcPts val="0"/>
              </a:spcBef>
              <a:spcAft>
                <a:spcPts val="0"/>
              </a:spcAft>
              <a:buNone/>
            </a:pPr>
            <a:r>
              <a:t/>
            </a:r>
            <a:endParaRPr sz="1100">
              <a:solidFill>
                <a:srgbClr val="B45F06"/>
              </a:solidFill>
              <a:latin typeface="Comfortaa Medium"/>
              <a:ea typeface="Comfortaa Medium"/>
              <a:cs typeface="Comfortaa Medium"/>
              <a:sym typeface="Comfortaa Medium"/>
            </a:endParaRPr>
          </a:p>
          <a:p>
            <a:pPr indent="-311150" lvl="0" marL="457200" rtl="0" algn="l">
              <a:spcBef>
                <a:spcPts val="0"/>
              </a:spcBef>
              <a:spcAft>
                <a:spcPts val="0"/>
              </a:spcAft>
              <a:buClr>
                <a:srgbClr val="783F04"/>
              </a:buClr>
              <a:buSzPts val="1300"/>
              <a:buFont typeface="Comfortaa"/>
              <a:buChar char="❏"/>
            </a:pPr>
            <a:r>
              <a:rPr b="1" lang="en" sz="1300">
                <a:solidFill>
                  <a:srgbClr val="783F04"/>
                </a:solidFill>
                <a:latin typeface="Comfortaa"/>
                <a:ea typeface="Comfortaa"/>
                <a:cs typeface="Comfortaa"/>
                <a:sym typeface="Comfortaa"/>
              </a:rPr>
              <a:t>AUC-ROC</a:t>
            </a:r>
            <a:endParaRPr b="1" sz="1300">
              <a:solidFill>
                <a:srgbClr val="783F04"/>
              </a:solidFill>
              <a:latin typeface="Comfortaa"/>
              <a:ea typeface="Comfortaa"/>
              <a:cs typeface="Comfortaa"/>
              <a:sym typeface="Comfortaa"/>
            </a:endParaRPr>
          </a:p>
          <a:p>
            <a:pPr indent="0" lvl="0" marL="45720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r>
              <a:rPr lang="en" sz="1100">
                <a:solidFill>
                  <a:srgbClr val="222222"/>
                </a:solidFill>
                <a:highlight>
                  <a:srgbClr val="FFFFFF"/>
                </a:highlight>
                <a:latin typeface="Comfortaa Medium"/>
                <a:ea typeface="Comfortaa Medium"/>
                <a:cs typeface="Comfortaa Medium"/>
                <a:sym typeface="Comfortaa Medium"/>
              </a:rPr>
              <a:t>The Receiver Operator Characteristic (ROC) is a probability curve that plots the TPR(True Positive Rate) against the FPR(False Positive Rate) at various threshold values and separates the ‘signal’ from the ‘noise’. The Area Under the Curve (AUC) is the measure of the ability of a classifier to distinguish between classes. Higher the values of AUC-ROC, better is the performance of classification algorithm.</a:t>
            </a:r>
            <a:endParaRPr sz="1100">
              <a:solidFill>
                <a:schemeClr val="dk1"/>
              </a:solidFill>
              <a:latin typeface="Comfortaa Medium"/>
              <a:ea typeface="Comfortaa Medium"/>
              <a:cs typeface="Comfortaa Medium"/>
              <a:sym typeface="Comfortaa Medium"/>
            </a:endParaRPr>
          </a:p>
        </p:txBody>
      </p:sp>
      <p:pic>
        <p:nvPicPr>
          <p:cNvPr id="503" name="Google Shape;503;p69"/>
          <p:cNvPicPr preferRelativeResize="0"/>
          <p:nvPr/>
        </p:nvPicPr>
        <p:blipFill>
          <a:blip r:embed="rId3">
            <a:alphaModFix/>
          </a:blip>
          <a:stretch>
            <a:fillRect/>
          </a:stretch>
        </p:blipFill>
        <p:spPr>
          <a:xfrm>
            <a:off x="737725" y="2151050"/>
            <a:ext cx="2660700" cy="680588"/>
          </a:xfrm>
          <a:prstGeom prst="rect">
            <a:avLst/>
          </a:prstGeom>
          <a:noFill/>
          <a:ln>
            <a:noFill/>
          </a:ln>
        </p:spPr>
      </p:pic>
      <p:pic>
        <p:nvPicPr>
          <p:cNvPr id="504" name="Google Shape;504;p69"/>
          <p:cNvPicPr preferRelativeResize="0"/>
          <p:nvPr/>
        </p:nvPicPr>
        <p:blipFill>
          <a:blip r:embed="rId4">
            <a:alphaModFix/>
          </a:blip>
          <a:stretch>
            <a:fillRect/>
          </a:stretch>
        </p:blipFill>
        <p:spPr>
          <a:xfrm>
            <a:off x="3590125" y="2193300"/>
            <a:ext cx="2525450" cy="577100"/>
          </a:xfrm>
          <a:prstGeom prst="rect">
            <a:avLst/>
          </a:prstGeom>
          <a:noFill/>
          <a:ln>
            <a:noFill/>
          </a:ln>
        </p:spPr>
      </p:pic>
      <p:pic>
        <p:nvPicPr>
          <p:cNvPr id="505" name="Google Shape;505;p69"/>
          <p:cNvPicPr preferRelativeResize="0"/>
          <p:nvPr/>
        </p:nvPicPr>
        <p:blipFill>
          <a:blip r:embed="rId5">
            <a:alphaModFix/>
          </a:blip>
          <a:stretch>
            <a:fillRect/>
          </a:stretch>
        </p:blipFill>
        <p:spPr>
          <a:xfrm>
            <a:off x="6267600" y="2193300"/>
            <a:ext cx="2237811" cy="492600"/>
          </a:xfrm>
          <a:prstGeom prst="rect">
            <a:avLst/>
          </a:prstGeom>
          <a:noFill/>
          <a:ln>
            <a:noFill/>
          </a:ln>
        </p:spPr>
      </p:pic>
      <p:sp>
        <p:nvSpPr>
          <p:cNvPr id="506" name="Google Shape;506;p69"/>
          <p:cNvSpPr txBox="1"/>
          <p:nvPr/>
        </p:nvSpPr>
        <p:spPr>
          <a:xfrm>
            <a:off x="1520450" y="12162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METRICS FOR EVALUATION</a:t>
            </a:r>
            <a:endParaRPr b="1" sz="1600">
              <a:solidFill>
                <a:srgbClr val="783F04"/>
              </a:solidFill>
              <a:latin typeface="Comfortaa"/>
              <a:ea typeface="Comfortaa"/>
              <a:cs typeface="Comfortaa"/>
              <a:sym typeface="Comforta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aphicFrame>
        <p:nvGraphicFramePr>
          <p:cNvPr id="511" name="Google Shape;511;p70"/>
          <p:cNvGraphicFramePr/>
          <p:nvPr/>
        </p:nvGraphicFramePr>
        <p:xfrm>
          <a:off x="681200" y="540072"/>
          <a:ext cx="3000000" cy="3000000"/>
        </p:xfrm>
        <a:graphic>
          <a:graphicData uri="http://schemas.openxmlformats.org/drawingml/2006/table">
            <a:tbl>
              <a:tblPr>
                <a:noFill/>
                <a:tableStyleId>{418DCB62-6557-4CEC-88C3-9D12D7D39791}</a:tableStyleId>
              </a:tblPr>
              <a:tblGrid>
                <a:gridCol w="861350"/>
                <a:gridCol w="1711700"/>
                <a:gridCol w="2824050"/>
                <a:gridCol w="2456875"/>
              </a:tblGrid>
              <a:tr h="565925">
                <a:tc>
                  <a:txBody>
                    <a:bodyPr/>
                    <a:lstStyle/>
                    <a:p>
                      <a:pPr indent="0" lvl="0" marL="0" rtl="0" algn="l">
                        <a:spcBef>
                          <a:spcPts val="0"/>
                        </a:spcBef>
                        <a:spcAft>
                          <a:spcPts val="0"/>
                        </a:spcAft>
                        <a:buNone/>
                      </a:pPr>
                      <a:r>
                        <a:rPr b="1" lang="en" sz="1200">
                          <a:latin typeface="Comfortaa"/>
                          <a:ea typeface="Comfortaa"/>
                          <a:cs typeface="Comfortaa"/>
                          <a:sym typeface="Comfortaa"/>
                        </a:rPr>
                        <a:t>TEST CASE ID</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CASE DESCRIPTION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INPUT</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a:t>
                      </a:r>
                      <a:r>
                        <a:rPr b="1" lang="en" sz="1200">
                          <a:latin typeface="Comfortaa"/>
                          <a:ea typeface="Comfortaa"/>
                          <a:cs typeface="Comfortaa"/>
                          <a:sym typeface="Comfortaa"/>
                        </a:rPr>
                        <a:t>OUTPUT</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04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TC_01</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Clipping of aerial satellite images into (1536 * 1536) dimensions.</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44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TC_02</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Clipping of ground truth images into (1536 * 1536) dimensions.</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12" name="Google Shape;512;p70"/>
          <p:cNvPicPr preferRelativeResize="0"/>
          <p:nvPr/>
        </p:nvPicPr>
        <p:blipFill>
          <a:blip r:embed="rId3">
            <a:alphaModFix/>
          </a:blip>
          <a:stretch>
            <a:fillRect/>
          </a:stretch>
        </p:blipFill>
        <p:spPr>
          <a:xfrm>
            <a:off x="3507177" y="1169750"/>
            <a:ext cx="2371023" cy="1558325"/>
          </a:xfrm>
          <a:prstGeom prst="rect">
            <a:avLst/>
          </a:prstGeom>
          <a:noFill/>
          <a:ln>
            <a:noFill/>
          </a:ln>
        </p:spPr>
      </p:pic>
      <p:pic>
        <p:nvPicPr>
          <p:cNvPr id="513" name="Google Shape;513;p70"/>
          <p:cNvPicPr preferRelativeResize="0"/>
          <p:nvPr/>
        </p:nvPicPr>
        <p:blipFill>
          <a:blip r:embed="rId4">
            <a:alphaModFix/>
          </a:blip>
          <a:stretch>
            <a:fillRect/>
          </a:stretch>
        </p:blipFill>
        <p:spPr>
          <a:xfrm>
            <a:off x="6189275" y="1200163"/>
            <a:ext cx="2278477" cy="1497500"/>
          </a:xfrm>
          <a:prstGeom prst="rect">
            <a:avLst/>
          </a:prstGeom>
          <a:noFill/>
          <a:ln>
            <a:noFill/>
          </a:ln>
        </p:spPr>
      </p:pic>
      <p:pic>
        <p:nvPicPr>
          <p:cNvPr id="514" name="Google Shape;514;p70"/>
          <p:cNvPicPr preferRelativeResize="0"/>
          <p:nvPr/>
        </p:nvPicPr>
        <p:blipFill>
          <a:blip r:embed="rId5">
            <a:alphaModFix/>
          </a:blip>
          <a:stretch>
            <a:fillRect/>
          </a:stretch>
        </p:blipFill>
        <p:spPr>
          <a:xfrm>
            <a:off x="3545726" y="2923925"/>
            <a:ext cx="2371024" cy="1530382"/>
          </a:xfrm>
          <a:prstGeom prst="rect">
            <a:avLst/>
          </a:prstGeom>
          <a:noFill/>
          <a:ln>
            <a:noFill/>
          </a:ln>
        </p:spPr>
      </p:pic>
      <p:pic>
        <p:nvPicPr>
          <p:cNvPr id="515" name="Google Shape;515;p70"/>
          <p:cNvPicPr preferRelativeResize="0"/>
          <p:nvPr/>
        </p:nvPicPr>
        <p:blipFill>
          <a:blip r:embed="rId6">
            <a:alphaModFix/>
          </a:blip>
          <a:stretch>
            <a:fillRect/>
          </a:stretch>
        </p:blipFill>
        <p:spPr>
          <a:xfrm>
            <a:off x="6143000" y="2929400"/>
            <a:ext cx="2371025" cy="1519419"/>
          </a:xfrm>
          <a:prstGeom prst="rect">
            <a:avLst/>
          </a:prstGeom>
          <a:noFill/>
          <a:ln>
            <a:noFill/>
          </a:ln>
        </p:spPr>
      </p:pic>
      <p:sp>
        <p:nvSpPr>
          <p:cNvPr id="516" name="Google Shape;516;p70"/>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TEST CASES</a:t>
            </a:r>
            <a:endParaRPr b="1" sz="1600">
              <a:solidFill>
                <a:srgbClr val="783F04"/>
              </a:solidFill>
              <a:latin typeface="Comfortaa"/>
              <a:ea typeface="Comfortaa"/>
              <a:cs typeface="Comfortaa"/>
              <a:sym typeface="Comforta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graphicFrame>
        <p:nvGraphicFramePr>
          <p:cNvPr id="521" name="Google Shape;521;p71"/>
          <p:cNvGraphicFramePr/>
          <p:nvPr/>
        </p:nvGraphicFramePr>
        <p:xfrm>
          <a:off x="681200" y="540072"/>
          <a:ext cx="3000000" cy="3000000"/>
        </p:xfrm>
        <a:graphic>
          <a:graphicData uri="http://schemas.openxmlformats.org/drawingml/2006/table">
            <a:tbl>
              <a:tblPr>
                <a:noFill/>
                <a:tableStyleId>{418DCB62-6557-4CEC-88C3-9D12D7D39791}</a:tableStyleId>
              </a:tblPr>
              <a:tblGrid>
                <a:gridCol w="861350"/>
                <a:gridCol w="1294275"/>
                <a:gridCol w="2486975"/>
                <a:gridCol w="3118050"/>
              </a:tblGrid>
              <a:tr h="578775">
                <a:tc>
                  <a:txBody>
                    <a:bodyPr/>
                    <a:lstStyle/>
                    <a:p>
                      <a:pPr indent="0" lvl="0" marL="0" rtl="0" algn="ctr">
                        <a:spcBef>
                          <a:spcPts val="0"/>
                        </a:spcBef>
                        <a:spcAft>
                          <a:spcPts val="0"/>
                        </a:spcAft>
                        <a:buNone/>
                      </a:pPr>
                      <a:r>
                        <a:rPr b="1" lang="en" sz="1200">
                          <a:latin typeface="Comfortaa"/>
                          <a:ea typeface="Comfortaa"/>
                          <a:cs typeface="Comfortaa"/>
                          <a:sym typeface="Comfortaa"/>
                        </a:rPr>
                        <a:t>TEST CASE ID</a:t>
                      </a:r>
                      <a:endParaRPr b="1" sz="1200">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CASE DESCRIPTION</a:t>
                      </a:r>
                      <a:endParaRPr b="1" sz="1200">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INPUT</a:t>
                      </a:r>
                      <a:endParaRPr b="1" sz="1200">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a:t>
                      </a:r>
                      <a:r>
                        <a:rPr b="1" lang="en" sz="1200">
                          <a:latin typeface="Comfortaa"/>
                          <a:ea typeface="Comfortaa"/>
                          <a:cs typeface="Comfortaa"/>
                          <a:sym typeface="Comfortaa"/>
                        </a:rPr>
                        <a:t> OUTPUT</a:t>
                      </a:r>
                      <a:endParaRPr b="1" sz="1200">
                        <a:latin typeface="Comfortaa"/>
                        <a:ea typeface="Comfortaa"/>
                        <a:cs typeface="Comfortaa"/>
                        <a:sym typeface="Comfortaa"/>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628500">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TC_03</a:t>
                      </a:r>
                      <a:endParaRPr sz="1100">
                        <a:latin typeface="Comfortaa Medium"/>
                        <a:ea typeface="Comfortaa Medium"/>
                        <a:cs typeface="Comfortaa Medium"/>
                        <a:sym typeface="Comfortaa Medium"/>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Normalisation</a:t>
                      </a:r>
                      <a:endParaRPr sz="1100">
                        <a:latin typeface="Comfortaa Medium"/>
                        <a:ea typeface="Comfortaa Medium"/>
                        <a:cs typeface="Comfortaa Medium"/>
                        <a:sym typeface="Comfortaa Medium"/>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18757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TC_04</a:t>
                      </a:r>
                      <a:endParaRPr sz="1100">
                        <a:latin typeface="Comfortaa Medium"/>
                        <a:ea typeface="Comfortaa Medium"/>
                        <a:cs typeface="Comfortaa Medium"/>
                        <a:sym typeface="Comfortaa Medium"/>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Applying Threshold</a:t>
                      </a:r>
                      <a:endParaRPr sz="1100">
                        <a:latin typeface="Comfortaa Medium"/>
                        <a:ea typeface="Comfortaa Medium"/>
                        <a:cs typeface="Comfortaa Medium"/>
                        <a:sym typeface="Comfortaa Medium"/>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pic>
        <p:nvPicPr>
          <p:cNvPr id="522" name="Google Shape;522;p71"/>
          <p:cNvPicPr preferRelativeResize="0"/>
          <p:nvPr/>
        </p:nvPicPr>
        <p:blipFill>
          <a:blip r:embed="rId3">
            <a:alphaModFix/>
          </a:blip>
          <a:stretch>
            <a:fillRect/>
          </a:stretch>
        </p:blipFill>
        <p:spPr>
          <a:xfrm>
            <a:off x="5408925" y="1198000"/>
            <a:ext cx="2949250" cy="1333350"/>
          </a:xfrm>
          <a:prstGeom prst="rect">
            <a:avLst/>
          </a:prstGeom>
          <a:noFill/>
          <a:ln>
            <a:noFill/>
          </a:ln>
        </p:spPr>
      </p:pic>
      <p:pic>
        <p:nvPicPr>
          <p:cNvPr id="523" name="Google Shape;523;p71"/>
          <p:cNvPicPr preferRelativeResize="0"/>
          <p:nvPr/>
        </p:nvPicPr>
        <p:blipFill>
          <a:blip r:embed="rId4">
            <a:alphaModFix/>
          </a:blip>
          <a:stretch>
            <a:fillRect/>
          </a:stretch>
        </p:blipFill>
        <p:spPr>
          <a:xfrm>
            <a:off x="2784700" y="1160200"/>
            <a:ext cx="2539101" cy="1408925"/>
          </a:xfrm>
          <a:prstGeom prst="rect">
            <a:avLst/>
          </a:prstGeom>
          <a:noFill/>
          <a:ln>
            <a:noFill/>
          </a:ln>
        </p:spPr>
      </p:pic>
      <p:pic>
        <p:nvPicPr>
          <p:cNvPr id="524" name="Google Shape;524;p71"/>
          <p:cNvPicPr preferRelativeResize="0"/>
          <p:nvPr/>
        </p:nvPicPr>
        <p:blipFill rotWithShape="1">
          <a:blip r:embed="rId5">
            <a:alphaModFix/>
          </a:blip>
          <a:srcRect b="3999" l="0" r="50352" t="6322"/>
          <a:stretch/>
        </p:blipFill>
        <p:spPr>
          <a:xfrm>
            <a:off x="2983925" y="2875525"/>
            <a:ext cx="2090074" cy="1599300"/>
          </a:xfrm>
          <a:prstGeom prst="rect">
            <a:avLst/>
          </a:prstGeom>
          <a:noFill/>
          <a:ln>
            <a:noFill/>
          </a:ln>
        </p:spPr>
      </p:pic>
      <p:pic>
        <p:nvPicPr>
          <p:cNvPr id="525" name="Google Shape;525;p71"/>
          <p:cNvPicPr preferRelativeResize="0"/>
          <p:nvPr/>
        </p:nvPicPr>
        <p:blipFill rotWithShape="1">
          <a:blip r:embed="rId5">
            <a:alphaModFix/>
          </a:blip>
          <a:srcRect b="4188" l="50675" r="0" t="7627"/>
          <a:stretch/>
        </p:blipFill>
        <p:spPr>
          <a:xfrm>
            <a:off x="5703250" y="2853000"/>
            <a:ext cx="2142325" cy="1644325"/>
          </a:xfrm>
          <a:prstGeom prst="rect">
            <a:avLst/>
          </a:prstGeom>
          <a:noFill/>
          <a:ln>
            <a:noFill/>
          </a:ln>
        </p:spPr>
      </p:pic>
      <p:sp>
        <p:nvSpPr>
          <p:cNvPr id="526" name="Google Shape;526;p71"/>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TEST CASES</a:t>
            </a:r>
            <a:endParaRPr b="1" sz="1600">
              <a:solidFill>
                <a:srgbClr val="783F04"/>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aphicFrame>
        <p:nvGraphicFramePr>
          <p:cNvPr id="94" name="Google Shape;94;p18"/>
          <p:cNvGraphicFramePr/>
          <p:nvPr/>
        </p:nvGraphicFramePr>
        <p:xfrm>
          <a:off x="342225" y="429100"/>
          <a:ext cx="3000000" cy="3000000"/>
        </p:xfrm>
        <a:graphic>
          <a:graphicData uri="http://schemas.openxmlformats.org/drawingml/2006/table">
            <a:tbl>
              <a:tblPr>
                <a:noFill/>
                <a:tableStyleId>{418DCB62-6557-4CEC-88C3-9D12D7D39791}</a:tableStyleId>
              </a:tblPr>
              <a:tblGrid>
                <a:gridCol w="639750"/>
                <a:gridCol w="1906450"/>
                <a:gridCol w="2030075"/>
                <a:gridCol w="1968250"/>
                <a:gridCol w="2012375"/>
              </a:tblGrid>
              <a:tr h="52522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8350">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3.</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Deep Convolutional Neural Network Application on Rooftop Detection for Aerial Imagery, 2019</a:t>
                      </a:r>
                      <a:endParaRPr b="1" sz="1100">
                        <a:latin typeface="Comfortaa"/>
                        <a:ea typeface="Comfortaa"/>
                        <a:cs typeface="Comfortaa"/>
                        <a:sym typeface="Comfortaa"/>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Mengge Chen, Jonathan Li, in Journal of Computational Vision and Imaging Systems</a:t>
                      </a:r>
                      <a:endParaRPr sz="1100">
                        <a:solidFill>
                          <a:srgbClr val="000000"/>
                        </a:solidFill>
                        <a:highlight>
                          <a:srgbClr val="FFFFFF"/>
                        </a:highlight>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It is primarily based on Mask R-CNN with 3 stages. </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Feature extraction is based on existing deep learning model.</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RPN (Regional Proposal Network) is used to find RoI.</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4. Object classification is then performed.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Efficient and feasible approach to extract detached house from aerial images.</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RoIAlign method is used instead of RoIPool for better feature extraction.</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Edges of the building are not detected properly.</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Training data was less and hence less accuray.</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Comparatively less precision with other new state of art models.</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26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4. </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000000"/>
                          </a:solidFill>
                          <a:latin typeface="Comfortaa"/>
                          <a:ea typeface="Comfortaa"/>
                          <a:cs typeface="Comfortaa"/>
                          <a:sym typeface="Comfortaa"/>
                        </a:rPr>
                        <a:t>Solar Potential Analysis Of Rooftops Using Satellite Imagery, 2019</a:t>
                      </a:r>
                      <a:endParaRPr b="1" sz="1100">
                        <a:solidFill>
                          <a:srgbClr val="000000"/>
                        </a:solidFill>
                        <a:latin typeface="Comfortaa"/>
                        <a:ea typeface="Comfortaa"/>
                        <a:cs typeface="Comfortaa"/>
                        <a:sym typeface="Comfortaa"/>
                      </a:endParaRPr>
                    </a:p>
                    <a:p>
                      <a:pPr indent="0" lvl="0" marL="0" rtl="0" algn="l">
                        <a:spcBef>
                          <a:spcPts val="0"/>
                        </a:spcBef>
                        <a:spcAft>
                          <a:spcPts val="0"/>
                        </a:spcAft>
                        <a:buNone/>
                      </a:pPr>
                      <a:r>
                        <a:t/>
                      </a:r>
                      <a:endParaRPr b="1" sz="1100">
                        <a:solidFill>
                          <a:srgbClr val="000000"/>
                        </a:solidFill>
                        <a:latin typeface="Comfortaa"/>
                        <a:ea typeface="Comfortaa"/>
                        <a:cs typeface="Comfortaa"/>
                        <a:sym typeface="Comfortaa"/>
                      </a:endParaRPr>
                    </a:p>
                    <a:p>
                      <a:pPr indent="0" lvl="0" marL="0" rtl="0" algn="l">
                        <a:spcBef>
                          <a:spcPts val="0"/>
                        </a:spcBef>
                        <a:spcAft>
                          <a:spcPts val="0"/>
                        </a:spcAft>
                        <a:buNone/>
                      </a:pPr>
                      <a:r>
                        <a:rPr lang="en" sz="1100">
                          <a:solidFill>
                            <a:srgbClr val="000000"/>
                          </a:solidFill>
                          <a:latin typeface="Comfortaa Medium"/>
                          <a:ea typeface="Comfortaa Medium"/>
                          <a:cs typeface="Comfortaa Medium"/>
                          <a:sym typeface="Comfortaa Medium"/>
                        </a:rPr>
                        <a:t>Akash Kumar, Delhi Technology University, in </a:t>
                      </a:r>
                      <a:r>
                        <a:rPr i="1" lang="en" sz="1100">
                          <a:solidFill>
                            <a:srgbClr val="000000"/>
                          </a:solidFill>
                          <a:latin typeface="Comfortaa Medium"/>
                          <a:ea typeface="Comfortaa Medium"/>
                          <a:cs typeface="Comfortaa Medium"/>
                          <a:sym typeface="Comfortaa Medium"/>
                        </a:rPr>
                        <a:t>ArXiv</a:t>
                      </a:r>
                      <a:r>
                        <a:rPr lang="en" sz="1100">
                          <a:solidFill>
                            <a:srgbClr val="000000"/>
                          </a:solidFill>
                          <a:highlight>
                            <a:srgbClr val="FFFFFF"/>
                          </a:highlight>
                          <a:latin typeface="Comfortaa Medium"/>
                          <a:ea typeface="Comfortaa Medium"/>
                          <a:cs typeface="Comfortaa Medium"/>
                          <a:sym typeface="Comfortaa Medium"/>
                        </a:rPr>
                        <a:t> abs/</a:t>
                      </a:r>
                      <a:r>
                        <a:rPr lang="en" sz="1100">
                          <a:solidFill>
                            <a:srgbClr val="000000"/>
                          </a:solidFill>
                          <a:uFill>
                            <a:noFill/>
                          </a:uFill>
                          <a:latin typeface="Comfortaa Medium"/>
                          <a:ea typeface="Comfortaa Medium"/>
                          <a:cs typeface="Comfortaa Medium"/>
                          <a:sym typeface="Comfortaa Medium"/>
                          <a:hlinkClick r:id="rId3">
                            <a:extLst>
                              <a:ext uri="{A12FA001-AC4F-418D-AE19-62706E023703}">
                                <ahyp:hlinkClr val="tx"/>
                              </a:ext>
                            </a:extLst>
                          </a:hlinkClick>
                        </a:rPr>
                        <a:t>1812.11606</a:t>
                      </a:r>
                      <a:r>
                        <a:rPr lang="en" sz="1100">
                          <a:solidFill>
                            <a:srgbClr val="000000"/>
                          </a:solidFill>
                          <a:latin typeface="Comfortaa Medium"/>
                          <a:ea typeface="Comfortaa Medium"/>
                          <a:cs typeface="Comfortaa Medium"/>
                          <a:sym typeface="Comfortaa Medium"/>
                        </a:rPr>
                        <a:t> </a:t>
                      </a:r>
                      <a:endParaRPr sz="1100">
                        <a:solidFill>
                          <a:srgbClr val="000000"/>
                        </a:solidFill>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a:t>
                      </a:r>
                      <a:r>
                        <a:rPr lang="en" sz="1100">
                          <a:latin typeface="Comfortaa Medium"/>
                          <a:ea typeface="Comfortaa Medium"/>
                          <a:cs typeface="Comfortaa Medium"/>
                          <a:sym typeface="Comfortaa Medium"/>
                        </a:rPr>
                        <a:t>Dataset is manually collected for India. </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2. Adaptive Edge Detection and Contours are focused to segment out rooftop boundaries and obstacles present inside them along with polygon shape approximation.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1.Provides a comparative analysis of the solar potential of the building.</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Several types of the rooftop are considered to learn the intra-class variations.</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a:t>
                      </a:r>
                      <a:r>
                        <a:rPr lang="en" sz="1100">
                          <a:latin typeface="Comfortaa Medium"/>
                          <a:ea typeface="Comfortaa Medium"/>
                          <a:cs typeface="Comfortaa Medium"/>
                          <a:sym typeface="Comfortaa Medium"/>
                        </a:rPr>
                        <a:t>The image quality of satellite imagery is very deficient hence the edges are not detected properly.</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There are some outliers that are plotting solar panels outside the building rooftop area.</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5" name="Google Shape;95;p18"/>
          <p:cNvSpPr txBox="1"/>
          <p:nvPr/>
        </p:nvSpPr>
        <p:spPr>
          <a:xfrm>
            <a:off x="1782175" y="372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graphicFrame>
        <p:nvGraphicFramePr>
          <p:cNvPr id="531" name="Google Shape;531;p72"/>
          <p:cNvGraphicFramePr/>
          <p:nvPr/>
        </p:nvGraphicFramePr>
        <p:xfrm>
          <a:off x="681200" y="540072"/>
          <a:ext cx="3000000" cy="3000000"/>
        </p:xfrm>
        <a:graphic>
          <a:graphicData uri="http://schemas.openxmlformats.org/drawingml/2006/table">
            <a:tbl>
              <a:tblPr>
                <a:noFill/>
                <a:tableStyleId>{418DCB62-6557-4CEC-88C3-9D12D7D39791}</a:tableStyleId>
              </a:tblPr>
              <a:tblGrid>
                <a:gridCol w="861350"/>
                <a:gridCol w="1294300"/>
                <a:gridCol w="2586025"/>
                <a:gridCol w="3018975"/>
              </a:tblGrid>
              <a:tr h="539850">
                <a:tc>
                  <a:txBody>
                    <a:bodyPr/>
                    <a:lstStyle/>
                    <a:p>
                      <a:pPr indent="0" lvl="0" marL="0" rtl="0" algn="ctr">
                        <a:spcBef>
                          <a:spcPts val="0"/>
                        </a:spcBef>
                        <a:spcAft>
                          <a:spcPts val="0"/>
                        </a:spcAft>
                        <a:buNone/>
                      </a:pPr>
                      <a:r>
                        <a:rPr b="1" lang="en" sz="1200">
                          <a:latin typeface="Comfortaa"/>
                          <a:ea typeface="Comfortaa"/>
                          <a:cs typeface="Comfortaa"/>
                          <a:sym typeface="Comfortaa"/>
                        </a:rPr>
                        <a:t>TEST CASE ID</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CASE DESCRIPTION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 INPUT</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TEST</a:t>
                      </a:r>
                      <a:r>
                        <a:rPr b="1" lang="en" sz="1200">
                          <a:latin typeface="Comfortaa"/>
                          <a:ea typeface="Comfortaa"/>
                          <a:cs typeface="Comfortaa"/>
                          <a:sym typeface="Comfortaa"/>
                        </a:rPr>
                        <a:t> OUTPUT</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7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TC_05</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Building segmentation results- with no buildings.</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9092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TC_06</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Building segmentation of a single building.</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32" name="Google Shape;532;p72"/>
          <p:cNvPicPr preferRelativeResize="0"/>
          <p:nvPr/>
        </p:nvPicPr>
        <p:blipFill>
          <a:blip r:embed="rId3">
            <a:alphaModFix/>
          </a:blip>
          <a:stretch>
            <a:fillRect/>
          </a:stretch>
        </p:blipFill>
        <p:spPr>
          <a:xfrm>
            <a:off x="3127200" y="1088675"/>
            <a:ext cx="1824550" cy="1765025"/>
          </a:xfrm>
          <a:prstGeom prst="rect">
            <a:avLst/>
          </a:prstGeom>
          <a:noFill/>
          <a:ln>
            <a:noFill/>
          </a:ln>
        </p:spPr>
      </p:pic>
      <p:pic>
        <p:nvPicPr>
          <p:cNvPr id="533" name="Google Shape;533;p72"/>
          <p:cNvPicPr preferRelativeResize="0"/>
          <p:nvPr/>
        </p:nvPicPr>
        <p:blipFill>
          <a:blip r:embed="rId4">
            <a:alphaModFix/>
          </a:blip>
          <a:stretch>
            <a:fillRect/>
          </a:stretch>
        </p:blipFill>
        <p:spPr>
          <a:xfrm>
            <a:off x="6088600" y="1088676"/>
            <a:ext cx="1781825" cy="1765025"/>
          </a:xfrm>
          <a:prstGeom prst="rect">
            <a:avLst/>
          </a:prstGeom>
          <a:noFill/>
          <a:ln>
            <a:noFill/>
          </a:ln>
        </p:spPr>
      </p:pic>
      <p:pic>
        <p:nvPicPr>
          <p:cNvPr id="534" name="Google Shape;534;p72"/>
          <p:cNvPicPr preferRelativeResize="0"/>
          <p:nvPr/>
        </p:nvPicPr>
        <p:blipFill>
          <a:blip r:embed="rId5">
            <a:alphaModFix/>
          </a:blip>
          <a:stretch>
            <a:fillRect/>
          </a:stretch>
        </p:blipFill>
        <p:spPr>
          <a:xfrm>
            <a:off x="3037200" y="2991050"/>
            <a:ext cx="2004550" cy="1705200"/>
          </a:xfrm>
          <a:prstGeom prst="rect">
            <a:avLst/>
          </a:prstGeom>
          <a:noFill/>
          <a:ln>
            <a:noFill/>
          </a:ln>
        </p:spPr>
      </p:pic>
      <p:pic>
        <p:nvPicPr>
          <p:cNvPr id="535" name="Google Shape;535;p72"/>
          <p:cNvPicPr preferRelativeResize="0"/>
          <p:nvPr/>
        </p:nvPicPr>
        <p:blipFill>
          <a:blip r:embed="rId6">
            <a:alphaModFix/>
          </a:blip>
          <a:stretch>
            <a:fillRect/>
          </a:stretch>
        </p:blipFill>
        <p:spPr>
          <a:xfrm>
            <a:off x="5978700" y="2866650"/>
            <a:ext cx="1891725" cy="1765025"/>
          </a:xfrm>
          <a:prstGeom prst="rect">
            <a:avLst/>
          </a:prstGeom>
          <a:noFill/>
          <a:ln>
            <a:noFill/>
          </a:ln>
        </p:spPr>
      </p:pic>
      <p:sp>
        <p:nvSpPr>
          <p:cNvPr id="536" name="Google Shape;536;p72"/>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TEST CASES</a:t>
            </a:r>
            <a:endParaRPr b="1" sz="1600">
              <a:solidFill>
                <a:srgbClr val="783F04"/>
              </a:solidFill>
              <a:latin typeface="Comfortaa"/>
              <a:ea typeface="Comfortaa"/>
              <a:cs typeface="Comfortaa"/>
              <a:sym typeface="Comforta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aphicFrame>
        <p:nvGraphicFramePr>
          <p:cNvPr id="541" name="Google Shape;541;p73"/>
          <p:cNvGraphicFramePr/>
          <p:nvPr/>
        </p:nvGraphicFramePr>
        <p:xfrm>
          <a:off x="662575" y="540072"/>
          <a:ext cx="3000000" cy="3000000"/>
        </p:xfrm>
        <a:graphic>
          <a:graphicData uri="http://schemas.openxmlformats.org/drawingml/2006/table">
            <a:tbl>
              <a:tblPr>
                <a:noFill/>
                <a:tableStyleId>{418DCB62-6557-4CEC-88C3-9D12D7D39791}</a:tableStyleId>
              </a:tblPr>
              <a:tblGrid>
                <a:gridCol w="879975"/>
                <a:gridCol w="1242150"/>
                <a:gridCol w="2638175"/>
                <a:gridCol w="3018975"/>
              </a:tblGrid>
              <a:tr h="46165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TC_07</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Building segmentation of various buildings in a single image.</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TC_08</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Rooftop extraction by background subtraction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42" name="Google Shape;542;p73"/>
          <p:cNvSpPr txBox="1"/>
          <p:nvPr/>
        </p:nvSpPr>
        <p:spPr>
          <a:xfrm>
            <a:off x="1542550" y="108975"/>
            <a:ext cx="56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TEST CASES</a:t>
            </a:r>
            <a:endParaRPr b="1" sz="1600">
              <a:solidFill>
                <a:srgbClr val="B45F06"/>
              </a:solidFill>
              <a:latin typeface="Times New Roman"/>
              <a:ea typeface="Times New Roman"/>
              <a:cs typeface="Times New Roman"/>
              <a:sym typeface="Times New Roman"/>
            </a:endParaRPr>
          </a:p>
        </p:txBody>
      </p:sp>
      <p:pic>
        <p:nvPicPr>
          <p:cNvPr id="543" name="Google Shape;543;p73"/>
          <p:cNvPicPr preferRelativeResize="0"/>
          <p:nvPr/>
        </p:nvPicPr>
        <p:blipFill rotWithShape="1">
          <a:blip r:embed="rId3">
            <a:alphaModFix/>
          </a:blip>
          <a:srcRect b="1912" l="1412" r="66711" t="21594"/>
          <a:stretch/>
        </p:blipFill>
        <p:spPr>
          <a:xfrm>
            <a:off x="3127975" y="1122875"/>
            <a:ext cx="1781826" cy="1532725"/>
          </a:xfrm>
          <a:prstGeom prst="rect">
            <a:avLst/>
          </a:prstGeom>
          <a:noFill/>
          <a:ln>
            <a:noFill/>
          </a:ln>
        </p:spPr>
      </p:pic>
      <p:pic>
        <p:nvPicPr>
          <p:cNvPr id="544" name="Google Shape;544;p73"/>
          <p:cNvPicPr preferRelativeResize="0"/>
          <p:nvPr/>
        </p:nvPicPr>
        <p:blipFill>
          <a:blip r:embed="rId4">
            <a:alphaModFix/>
          </a:blip>
          <a:stretch>
            <a:fillRect/>
          </a:stretch>
        </p:blipFill>
        <p:spPr>
          <a:xfrm>
            <a:off x="6060675" y="1137050"/>
            <a:ext cx="1728675" cy="1518550"/>
          </a:xfrm>
          <a:prstGeom prst="rect">
            <a:avLst/>
          </a:prstGeom>
          <a:noFill/>
          <a:ln>
            <a:noFill/>
          </a:ln>
        </p:spPr>
      </p:pic>
      <p:pic>
        <p:nvPicPr>
          <p:cNvPr id="545" name="Google Shape;545;p73"/>
          <p:cNvPicPr preferRelativeResize="0"/>
          <p:nvPr/>
        </p:nvPicPr>
        <p:blipFill>
          <a:blip r:embed="rId5">
            <a:alphaModFix/>
          </a:blip>
          <a:stretch>
            <a:fillRect/>
          </a:stretch>
        </p:blipFill>
        <p:spPr>
          <a:xfrm>
            <a:off x="2966700" y="2882550"/>
            <a:ext cx="1943100" cy="1238250"/>
          </a:xfrm>
          <a:prstGeom prst="rect">
            <a:avLst/>
          </a:prstGeom>
          <a:noFill/>
          <a:ln>
            <a:noFill/>
          </a:ln>
        </p:spPr>
      </p:pic>
      <p:pic>
        <p:nvPicPr>
          <p:cNvPr id="546" name="Google Shape;546;p73"/>
          <p:cNvPicPr preferRelativeResize="0"/>
          <p:nvPr/>
        </p:nvPicPr>
        <p:blipFill>
          <a:blip r:embed="rId6">
            <a:alphaModFix/>
          </a:blip>
          <a:stretch>
            <a:fillRect/>
          </a:stretch>
        </p:blipFill>
        <p:spPr>
          <a:xfrm>
            <a:off x="6170100" y="2811900"/>
            <a:ext cx="1619250" cy="15185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aphicFrame>
        <p:nvGraphicFramePr>
          <p:cNvPr id="551" name="Google Shape;551;p74"/>
          <p:cNvGraphicFramePr/>
          <p:nvPr/>
        </p:nvGraphicFramePr>
        <p:xfrm>
          <a:off x="662575" y="540072"/>
          <a:ext cx="3000000" cy="3000000"/>
        </p:xfrm>
        <a:graphic>
          <a:graphicData uri="http://schemas.openxmlformats.org/drawingml/2006/table">
            <a:tbl>
              <a:tblPr>
                <a:noFill/>
                <a:tableStyleId>{418DCB62-6557-4CEC-88C3-9D12D7D39791}</a:tableStyleId>
              </a:tblPr>
              <a:tblGrid>
                <a:gridCol w="847825"/>
                <a:gridCol w="1271325"/>
                <a:gridCol w="2467250"/>
                <a:gridCol w="2908675"/>
              </a:tblGrid>
              <a:tr h="5486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TC_09</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Classification of Gable image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ResNet50 - 1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Shallow CNN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EfficientNetB4 - 1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VGG16 - 1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TC_10</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Classification of flat image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ResNet50 - 0 (Flat)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Shallow CNN - 1 (Gable)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EfficientNetB4 - 0 (Flat)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VGG16 - 0 (Flat)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52" name="Google Shape;552;p74"/>
          <p:cNvPicPr preferRelativeResize="0"/>
          <p:nvPr/>
        </p:nvPicPr>
        <p:blipFill>
          <a:blip r:embed="rId3">
            <a:alphaModFix/>
          </a:blip>
          <a:stretch>
            <a:fillRect/>
          </a:stretch>
        </p:blipFill>
        <p:spPr>
          <a:xfrm>
            <a:off x="3252150" y="1160700"/>
            <a:ext cx="1735825" cy="1555947"/>
          </a:xfrm>
          <a:prstGeom prst="rect">
            <a:avLst/>
          </a:prstGeom>
          <a:noFill/>
          <a:ln>
            <a:noFill/>
          </a:ln>
        </p:spPr>
      </p:pic>
      <p:pic>
        <p:nvPicPr>
          <p:cNvPr id="553" name="Google Shape;553;p74"/>
          <p:cNvPicPr preferRelativeResize="0"/>
          <p:nvPr/>
        </p:nvPicPr>
        <p:blipFill>
          <a:blip r:embed="rId4">
            <a:alphaModFix/>
          </a:blip>
          <a:stretch>
            <a:fillRect/>
          </a:stretch>
        </p:blipFill>
        <p:spPr>
          <a:xfrm>
            <a:off x="3303300" y="2796000"/>
            <a:ext cx="1633525" cy="147102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aphicFrame>
        <p:nvGraphicFramePr>
          <p:cNvPr id="558" name="Google Shape;558;p75"/>
          <p:cNvGraphicFramePr/>
          <p:nvPr/>
        </p:nvGraphicFramePr>
        <p:xfrm>
          <a:off x="662575" y="540072"/>
          <a:ext cx="3000000" cy="3000000"/>
        </p:xfrm>
        <a:graphic>
          <a:graphicData uri="http://schemas.openxmlformats.org/drawingml/2006/table">
            <a:tbl>
              <a:tblPr>
                <a:noFill/>
                <a:tableStyleId>{418DCB62-6557-4CEC-88C3-9D12D7D39791}</a:tableStyleId>
              </a:tblPr>
              <a:tblGrid>
                <a:gridCol w="847825"/>
                <a:gridCol w="1271325"/>
                <a:gridCol w="2467250"/>
                <a:gridCol w="2908675"/>
              </a:tblGrid>
              <a:tr h="5486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TC_11</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Classification of hip image</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ResNet50 - 2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Shallow CNN - 2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EfficientNetB4 - 2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VGG16 - 2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TC_12</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Majority Voting</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(Unequal predictions)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3 models predict as Gable while 1 model predicts as Flat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59" name="Google Shape;559;p75"/>
          <p:cNvPicPr preferRelativeResize="0"/>
          <p:nvPr/>
        </p:nvPicPr>
        <p:blipFill>
          <a:blip r:embed="rId3">
            <a:alphaModFix/>
          </a:blip>
          <a:stretch>
            <a:fillRect/>
          </a:stretch>
        </p:blipFill>
        <p:spPr>
          <a:xfrm>
            <a:off x="3146775" y="1192700"/>
            <a:ext cx="1745150" cy="1379050"/>
          </a:xfrm>
          <a:prstGeom prst="rect">
            <a:avLst/>
          </a:prstGeom>
          <a:noFill/>
          <a:ln>
            <a:noFill/>
          </a:ln>
        </p:spPr>
      </p:pic>
      <p:pic>
        <p:nvPicPr>
          <p:cNvPr id="560" name="Google Shape;560;p75"/>
          <p:cNvPicPr preferRelativeResize="0"/>
          <p:nvPr/>
        </p:nvPicPr>
        <p:blipFill>
          <a:blip r:embed="rId4">
            <a:alphaModFix/>
          </a:blip>
          <a:stretch>
            <a:fillRect/>
          </a:stretch>
        </p:blipFill>
        <p:spPr>
          <a:xfrm>
            <a:off x="3019625" y="2795400"/>
            <a:ext cx="1924050" cy="1379050"/>
          </a:xfrm>
          <a:prstGeom prst="rect">
            <a:avLst/>
          </a:prstGeom>
          <a:noFill/>
          <a:ln>
            <a:noFill/>
          </a:ln>
        </p:spPr>
      </p:pic>
      <p:pic>
        <p:nvPicPr>
          <p:cNvPr id="561" name="Google Shape;561;p75"/>
          <p:cNvPicPr preferRelativeResize="0"/>
          <p:nvPr/>
        </p:nvPicPr>
        <p:blipFill>
          <a:blip r:embed="rId5">
            <a:alphaModFix/>
          </a:blip>
          <a:stretch>
            <a:fillRect/>
          </a:stretch>
        </p:blipFill>
        <p:spPr>
          <a:xfrm>
            <a:off x="5423050" y="2716650"/>
            <a:ext cx="1882200" cy="1159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graphicFrame>
        <p:nvGraphicFramePr>
          <p:cNvPr id="566" name="Google Shape;566;p76"/>
          <p:cNvGraphicFramePr/>
          <p:nvPr/>
        </p:nvGraphicFramePr>
        <p:xfrm>
          <a:off x="662575" y="540072"/>
          <a:ext cx="3000000" cy="3000000"/>
        </p:xfrm>
        <a:graphic>
          <a:graphicData uri="http://schemas.openxmlformats.org/drawingml/2006/table">
            <a:tbl>
              <a:tblPr>
                <a:noFill/>
                <a:tableStyleId>{418DCB62-6557-4CEC-88C3-9D12D7D39791}</a:tableStyleId>
              </a:tblPr>
              <a:tblGrid>
                <a:gridCol w="847825"/>
                <a:gridCol w="1271325"/>
                <a:gridCol w="2467250"/>
                <a:gridCol w="2908675"/>
              </a:tblGrid>
              <a:tr h="5486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ID</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CASE DESCRIPTION</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INPUT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TEST OUTPUT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TC_13</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Majority Voting</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(Equal predictions)</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All models predict as class hip</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27975">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TC_14</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Auto Canny Edge detection</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67" name="Google Shape;567;p76"/>
          <p:cNvPicPr preferRelativeResize="0"/>
          <p:nvPr/>
        </p:nvPicPr>
        <p:blipFill>
          <a:blip r:embed="rId3">
            <a:alphaModFix/>
          </a:blip>
          <a:stretch>
            <a:fillRect/>
          </a:stretch>
        </p:blipFill>
        <p:spPr>
          <a:xfrm>
            <a:off x="3133725" y="1152725"/>
            <a:ext cx="1438275" cy="1485900"/>
          </a:xfrm>
          <a:prstGeom prst="rect">
            <a:avLst/>
          </a:prstGeom>
          <a:noFill/>
          <a:ln>
            <a:noFill/>
          </a:ln>
        </p:spPr>
      </p:pic>
      <p:pic>
        <p:nvPicPr>
          <p:cNvPr id="568" name="Google Shape;568;p76"/>
          <p:cNvPicPr preferRelativeResize="0"/>
          <p:nvPr/>
        </p:nvPicPr>
        <p:blipFill>
          <a:blip r:embed="rId4">
            <a:alphaModFix/>
          </a:blip>
          <a:stretch>
            <a:fillRect/>
          </a:stretch>
        </p:blipFill>
        <p:spPr>
          <a:xfrm>
            <a:off x="5572725" y="1152725"/>
            <a:ext cx="1743075" cy="1076325"/>
          </a:xfrm>
          <a:prstGeom prst="rect">
            <a:avLst/>
          </a:prstGeom>
          <a:noFill/>
          <a:ln>
            <a:noFill/>
          </a:ln>
        </p:spPr>
      </p:pic>
      <p:pic>
        <p:nvPicPr>
          <p:cNvPr id="569" name="Google Shape;569;p76"/>
          <p:cNvPicPr preferRelativeResize="0"/>
          <p:nvPr/>
        </p:nvPicPr>
        <p:blipFill>
          <a:blip r:embed="rId5">
            <a:alphaModFix/>
          </a:blip>
          <a:stretch>
            <a:fillRect/>
          </a:stretch>
        </p:blipFill>
        <p:spPr>
          <a:xfrm>
            <a:off x="2995000" y="3022938"/>
            <a:ext cx="1924050" cy="1343025"/>
          </a:xfrm>
          <a:prstGeom prst="rect">
            <a:avLst/>
          </a:prstGeom>
          <a:noFill/>
          <a:ln>
            <a:noFill/>
          </a:ln>
        </p:spPr>
      </p:pic>
      <p:pic>
        <p:nvPicPr>
          <p:cNvPr id="570" name="Google Shape;570;p76"/>
          <p:cNvPicPr preferRelativeResize="0"/>
          <p:nvPr/>
        </p:nvPicPr>
        <p:blipFill>
          <a:blip r:embed="rId6">
            <a:alphaModFix/>
          </a:blip>
          <a:stretch>
            <a:fillRect/>
          </a:stretch>
        </p:blipFill>
        <p:spPr>
          <a:xfrm>
            <a:off x="5691175" y="2989588"/>
            <a:ext cx="1743075" cy="1409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7"/>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REFERENCES</a:t>
            </a:r>
            <a:endParaRPr b="1" sz="1600">
              <a:solidFill>
                <a:srgbClr val="B45F06"/>
              </a:solidFill>
              <a:latin typeface="Times New Roman"/>
              <a:ea typeface="Times New Roman"/>
              <a:cs typeface="Times New Roman"/>
              <a:sym typeface="Times New Roman"/>
            </a:endParaRPr>
          </a:p>
        </p:txBody>
      </p:sp>
      <p:sp>
        <p:nvSpPr>
          <p:cNvPr id="576" name="Google Shape;576;p77"/>
          <p:cNvSpPr txBox="1"/>
          <p:nvPr/>
        </p:nvSpPr>
        <p:spPr>
          <a:xfrm>
            <a:off x="243275" y="387300"/>
            <a:ext cx="87666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 </a:t>
            </a:r>
            <a:r>
              <a:rPr lang="en" sz="1100">
                <a:solidFill>
                  <a:schemeClr val="dk1"/>
                </a:solidFill>
                <a:highlight>
                  <a:srgbClr val="FFFFFF"/>
                </a:highlight>
                <a:latin typeface="Comfortaa Medium"/>
                <a:ea typeface="Comfortaa Medium"/>
                <a:cs typeface="Comfortaa Medium"/>
                <a:sym typeface="Comfortaa Medium"/>
              </a:rPr>
              <a:t>X. Li, Y. Jiang, H. Peng and S. Yin, "An aerial image segmentation approach based on enhanced multi-scale convolutional neural network," 2019 IEEE International Conference on Industrial Cyber Physical Systems (ICPS), 2019, pp. 47-52, doi: 10.1109/ICPHYS.2019.8780187.</a:t>
            </a: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[2] </a:t>
            </a:r>
            <a:r>
              <a:rPr lang="en" sz="1100">
                <a:solidFill>
                  <a:schemeClr val="dk1"/>
                </a:solidFill>
                <a:latin typeface="Comfortaa Medium"/>
                <a:ea typeface="Comfortaa Medium"/>
                <a:cs typeface="Comfortaa Medium"/>
                <a:sym typeface="Comfortaa Medium"/>
              </a:rPr>
              <a:t>V. Golovko, S. Bezobrazov, A. Kroshchanka, A. Sachenko, M. Komar and A. Karachka, "Convolutional neural network based solar photovoltaic panel detection in satellite photos," 2017 9th IEEE International Conference on Intelligent Data Acquisition and Advanced Computing Systems: Technology and Applications (IDAACS), 2017, pp. 14-19, doi: 10.1109/IDAACS.2017.8094501.</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[3] </a:t>
            </a:r>
            <a:r>
              <a:rPr lang="en" sz="1100">
                <a:highlight>
                  <a:srgbClr val="FFFFFF"/>
                </a:highlight>
                <a:latin typeface="Comfortaa Medium"/>
                <a:ea typeface="Comfortaa Medium"/>
                <a:cs typeface="Comfortaa Medium"/>
                <a:sym typeface="Comfortaa Medium"/>
              </a:rPr>
              <a:t>Chen, Mengge and Jonathan Li. “Deep convolutional neural network application on rooftop detection for aerial image.” </a:t>
            </a:r>
            <a:r>
              <a:rPr i="1" lang="en" sz="1100">
                <a:latin typeface="Comfortaa Medium"/>
                <a:ea typeface="Comfortaa Medium"/>
                <a:cs typeface="Comfortaa Medium"/>
                <a:sym typeface="Comfortaa Medium"/>
              </a:rPr>
              <a:t>ArXiv</a:t>
            </a:r>
            <a:r>
              <a:rPr lang="en" sz="1100">
                <a:highlight>
                  <a:srgbClr val="FFFFFF"/>
                </a:highlight>
                <a:latin typeface="Comfortaa Medium"/>
                <a:ea typeface="Comfortaa Medium"/>
                <a:cs typeface="Comfortaa Medium"/>
                <a:sym typeface="Comfortaa Medium"/>
              </a:rPr>
              <a:t> abs/1910.13509 (2019): n. Pag.</a:t>
            </a:r>
            <a:endParaRPr sz="1100">
              <a:highlight>
                <a:srgbClr val="FFFFFF"/>
              </a:highlight>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[4] </a:t>
            </a:r>
            <a:r>
              <a:rPr lang="en" sz="1100">
                <a:solidFill>
                  <a:schemeClr val="dk1"/>
                </a:solidFill>
                <a:latin typeface="Comfortaa Medium"/>
                <a:ea typeface="Comfortaa Medium"/>
                <a:cs typeface="Comfortaa Medium"/>
                <a:sym typeface="Comfortaa Medium"/>
              </a:rPr>
              <a:t>Kumar, Akash &amp; Sreedevi, Indu. (2018). Solar Potential Analysis of Rooftops Using Satellite Imagery. </a:t>
            </a:r>
            <a:r>
              <a:rPr i="1" lang="en" sz="1100">
                <a:solidFill>
                  <a:schemeClr val="dk1"/>
                </a:solidFill>
                <a:latin typeface="Comfortaa Medium"/>
                <a:ea typeface="Comfortaa Medium"/>
                <a:cs typeface="Comfortaa Medium"/>
                <a:sym typeface="Comfortaa Medium"/>
              </a:rPr>
              <a:t>ArXiv</a:t>
            </a:r>
            <a:r>
              <a:rPr lang="en" sz="1100">
                <a:solidFill>
                  <a:schemeClr val="dk1"/>
                </a:solidFill>
                <a:highlight>
                  <a:schemeClr val="lt1"/>
                </a:highlight>
                <a:latin typeface="Comfortaa Medium"/>
                <a:ea typeface="Comfortaa Medium"/>
                <a:cs typeface="Comfortaa Medium"/>
                <a:sym typeface="Comfortaa Medium"/>
              </a:rPr>
              <a:t> abs/</a:t>
            </a:r>
            <a:r>
              <a:rPr lang="en" sz="1100">
                <a:solidFill>
                  <a:schemeClr val="dk1"/>
                </a:solidFill>
                <a:uFill>
                  <a:noFill/>
                </a:uFill>
                <a:latin typeface="Comfortaa Medium"/>
                <a:ea typeface="Comfortaa Medium"/>
                <a:cs typeface="Comfortaa Medium"/>
                <a:sym typeface="Comfortaa Medium"/>
                <a:hlinkClick r:id="rId3">
                  <a:extLst>
                    <a:ext uri="{A12FA001-AC4F-418D-AE19-62706E023703}">
                      <ahyp:hlinkClr val="tx"/>
                    </a:ext>
                  </a:extLst>
                </a:hlinkClick>
              </a:rPr>
              <a:t>1812.11606</a:t>
            </a:r>
            <a:r>
              <a:rPr lang="en" sz="1100">
                <a:solidFill>
                  <a:schemeClr val="dk1"/>
                </a:solidFill>
                <a:latin typeface="Comfortaa Medium"/>
                <a:ea typeface="Comfortaa Medium"/>
                <a:cs typeface="Comfortaa Medium"/>
                <a:sym typeface="Comfortaa Medium"/>
              </a:rPr>
              <a:t>. </a:t>
            </a:r>
            <a:endParaRPr sz="1100">
              <a:solidFill>
                <a:schemeClr val="dk1"/>
              </a:solidFill>
              <a:highlight>
                <a:schemeClr val="lt1"/>
              </a:highlight>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[5] Buyukdemircioglu, Mehmet &amp; Can, Recep &amp; Kocaman, Sultan. (2021). Deep learning based roof type classification using VHR aerial imagery, The International Archives of the Photogrammetry, Remote Sensing and Spatial Information Sciences. XLIII-B3-2021. 55-60. 10.5194/isprs-archives-XLIII-B3-2021-55-2021.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Comfortaa Medium"/>
                <a:ea typeface="Comfortaa Medium"/>
                <a:cs typeface="Comfortaa Medium"/>
                <a:sym typeface="Comfortaa Medium"/>
              </a:rPr>
              <a:t>[6] B. Chatterjee and C. Poullis, "On Building Classification from Remote Sensor Imagery Using Deep Neural Networks and the Relation Between Classification and Reconstruction Accuracy Using Border Localization as Proxy," 2019 16th Conference on Computer and Robot Vision (CRV), 2019, pp. 41-48, doi: 10.1109/CRV.2019.00014.</a:t>
            </a:r>
            <a:endParaRPr sz="1100">
              <a:solidFill>
                <a:schemeClr val="dk1"/>
              </a:solidFill>
              <a:latin typeface="Comfortaa Medium"/>
              <a:ea typeface="Comfortaa Medium"/>
              <a:cs typeface="Comfortaa Medium"/>
              <a:sym typeface="Comfortaa Medium"/>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8"/>
          <p:cNvSpPr txBox="1"/>
          <p:nvPr/>
        </p:nvSpPr>
        <p:spPr>
          <a:xfrm>
            <a:off x="2597825" y="60825"/>
            <a:ext cx="3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B45F06"/>
                </a:solidFill>
                <a:latin typeface="Times New Roman"/>
                <a:ea typeface="Times New Roman"/>
                <a:cs typeface="Times New Roman"/>
                <a:sym typeface="Times New Roman"/>
              </a:rPr>
              <a:t>REFERENCES</a:t>
            </a:r>
            <a:endParaRPr b="1" sz="1600">
              <a:solidFill>
                <a:srgbClr val="B45F06"/>
              </a:solidFill>
              <a:latin typeface="Times New Roman"/>
              <a:ea typeface="Times New Roman"/>
              <a:cs typeface="Times New Roman"/>
              <a:sym typeface="Times New Roman"/>
            </a:endParaRPr>
          </a:p>
        </p:txBody>
      </p:sp>
      <p:sp>
        <p:nvSpPr>
          <p:cNvPr id="582" name="Google Shape;582;p78"/>
          <p:cNvSpPr txBox="1"/>
          <p:nvPr/>
        </p:nvSpPr>
        <p:spPr>
          <a:xfrm>
            <a:off x="199825" y="509150"/>
            <a:ext cx="8697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[7] Peiran Li, Haoran Zhang, Zhiling Guo, Suxing Lyu, Jinyu Chen, Wenjing Li, Xuan Song, Ryosuke Shibasaki, Jinyue Yan. (2021). Understanding rooftop PV panel semantic segmentation of satellite and aerial images for better using machine learning. Advances in Applied Energy, Elsevier. Volume 4, 100057, ISSN 2666-7924. </a:t>
            </a:r>
            <a:r>
              <a:rPr lang="en" sz="1100">
                <a:solidFill>
                  <a:schemeClr val="dk1"/>
                </a:solidFill>
                <a:uFill>
                  <a:noFill/>
                </a:uFill>
                <a:latin typeface="Comfortaa Medium"/>
                <a:ea typeface="Comfortaa Medium"/>
                <a:cs typeface="Comfortaa Medium"/>
                <a:sym typeface="Comfortaa Medium"/>
                <a:hlinkClick r:id="rId3">
                  <a:extLst>
                    <a:ext uri="{A12FA001-AC4F-418D-AE19-62706E023703}">
                      <ahyp:hlinkClr val="tx"/>
                    </a:ext>
                  </a:extLst>
                </a:hlinkClick>
              </a:rPr>
              <a:t>doi: 10.1016/j.adapen.2021.100057</a:t>
            </a:r>
            <a:r>
              <a:rPr lang="en" sz="1100">
                <a:solidFill>
                  <a:schemeClr val="dk1"/>
                </a:solidFill>
                <a:latin typeface="Comfortaa Medium"/>
                <a:ea typeface="Comfortaa Medium"/>
                <a:cs typeface="Comfortaa Medium"/>
                <a:sym typeface="Comfortaa Medium"/>
              </a:rPr>
              <a:t>.</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[8] Nahid Mohajeri, Dan Assouline, Berenice Guiboud, Andreas Bill, Agust Gudmundsson, Jean-Louis Scartezzini,</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A city-scale roof shape classification using machine learning for solar energy applications, Renewable Energy (2018). Volume 12</a:t>
            </a:r>
            <a:r>
              <a:rPr lang="en" sz="1100">
                <a:solidFill>
                  <a:schemeClr val="dk1"/>
                </a:solidFill>
                <a:latin typeface="Comfortaa Medium"/>
                <a:ea typeface="Comfortaa Medium"/>
                <a:cs typeface="Comfortaa Medium"/>
                <a:sym typeface="Comfortaa Medium"/>
              </a:rPr>
              <a:t>1. </a:t>
            </a:r>
            <a:r>
              <a:rPr lang="en" sz="1100">
                <a:solidFill>
                  <a:schemeClr val="dk1"/>
                </a:solidFill>
                <a:latin typeface="Comfortaa Medium"/>
                <a:ea typeface="Comfortaa Medium"/>
                <a:cs typeface="Comfortaa Medium"/>
                <a:sym typeface="Comfortaa Medium"/>
              </a:rPr>
              <a:t>Pages 81-93. ISSN 0960-1481. </a:t>
            </a:r>
            <a:r>
              <a:rPr lang="en" sz="1100">
                <a:solidFill>
                  <a:schemeClr val="dk1"/>
                </a:solidFill>
                <a:latin typeface="Comfortaa Medium"/>
                <a:ea typeface="Comfortaa Medium"/>
                <a:cs typeface="Comfortaa Medium"/>
                <a:sym typeface="Comfortaa Medium"/>
              </a:rPr>
              <a:t>doi:10.1016/j.renene.2017.12.096.</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[9] </a:t>
            </a:r>
            <a:r>
              <a:rPr lang="en" sz="1100">
                <a:solidFill>
                  <a:schemeClr val="dk1"/>
                </a:solidFill>
                <a:latin typeface="Comfortaa Medium"/>
                <a:ea typeface="Comfortaa Medium"/>
                <a:cs typeface="Comfortaa Medium"/>
                <a:sym typeface="Comfortaa Medium"/>
              </a:rPr>
              <a:t>Q. Li, Y. Feng, Y. Leng and D. Chen, " SolarFinder: Automatic Detection of Solar Photovoltaic Arrays," 2020 19th ACM/IEEE International Conference on Information Processing in Sensor Networks (IPSN), 2020, pp. 193-204, doi: 10.1109/IPSN48710.2020.00024.</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[10] Qi, Chen &amp; Wang, Lei &amp; Wu, Yifan &amp; Wu, Guangming &amp; Guo, Zhiling &amp; Waslander, Steven. (2018). Aerial Imagery for Roof Segmentation: A Large-Scale Dataset towards Automatic Mapping of Buildings. ISPRS Journal of Photogrammetry and Remote Sensing, Elsevier. Volume 147, pp. 42-55.</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1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n" sz="1100">
                <a:solidFill>
                  <a:schemeClr val="dk1"/>
                </a:solidFill>
                <a:latin typeface="Comfortaa Medium"/>
                <a:ea typeface="Comfortaa Medium"/>
                <a:cs typeface="Comfortaa Medium"/>
                <a:sym typeface="Comfortaa Medium"/>
              </a:rPr>
              <a:t>[11] </a:t>
            </a:r>
            <a:r>
              <a:rPr lang="en" sz="1100">
                <a:solidFill>
                  <a:schemeClr val="dk1"/>
                </a:solidFill>
                <a:latin typeface="Comfortaa Medium"/>
                <a:ea typeface="Comfortaa Medium"/>
                <a:cs typeface="Comfortaa Medium"/>
                <a:sym typeface="Comfortaa Medium"/>
              </a:rPr>
              <a:t>Edun, Ayobami &amp; Harley, Joel &amp; Deline, Chris &amp; Perry, Kirsten. (2021). Unsupervised azimuth estimation of solar arrays in low-resolution satellite imagery through semantic segmentation and Hough transform. Applied Energy. 298. 10.1016/j.apenergy.2021.117273. </a:t>
            </a:r>
            <a:endParaRPr sz="1100">
              <a:solidFill>
                <a:schemeClr val="dk1"/>
              </a:solidFill>
              <a:latin typeface="Comfortaa Medium"/>
              <a:ea typeface="Comfortaa Medium"/>
              <a:cs typeface="Comfortaa Medium"/>
              <a:sym typeface="Comfortaa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9"/>
          <p:cNvSpPr txBox="1"/>
          <p:nvPr/>
        </p:nvSpPr>
        <p:spPr>
          <a:xfrm>
            <a:off x="2285025" y="1781100"/>
            <a:ext cx="481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783F04"/>
                </a:solidFill>
                <a:latin typeface="Comfortaa"/>
                <a:ea typeface="Comfortaa"/>
                <a:cs typeface="Comfortaa"/>
                <a:sym typeface="Comfortaa"/>
              </a:rPr>
              <a:t>THANK YOU</a:t>
            </a:r>
            <a:endParaRPr b="1" sz="3000">
              <a:solidFill>
                <a:srgbClr val="783F04"/>
              </a:solidFill>
              <a:latin typeface="Comfortaa"/>
              <a:ea typeface="Comfortaa"/>
              <a:cs typeface="Comfortaa"/>
              <a:sym typeface="Comforta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pic>
        <p:nvPicPr>
          <p:cNvPr id="592" name="Google Shape;592;p80"/>
          <p:cNvPicPr preferRelativeResize="0"/>
          <p:nvPr/>
        </p:nvPicPr>
        <p:blipFill rotWithShape="1">
          <a:blip r:embed="rId3">
            <a:alphaModFix/>
          </a:blip>
          <a:srcRect b="11045" l="0" r="3956" t="26477"/>
          <a:stretch/>
        </p:blipFill>
        <p:spPr>
          <a:xfrm>
            <a:off x="1323150" y="0"/>
            <a:ext cx="7044350" cy="2642574"/>
          </a:xfrm>
          <a:prstGeom prst="rect">
            <a:avLst/>
          </a:prstGeom>
          <a:noFill/>
          <a:ln>
            <a:noFill/>
          </a:ln>
        </p:spPr>
      </p:pic>
      <p:pic>
        <p:nvPicPr>
          <p:cNvPr id="593" name="Google Shape;593;p80"/>
          <p:cNvPicPr preferRelativeResize="0"/>
          <p:nvPr/>
        </p:nvPicPr>
        <p:blipFill rotWithShape="1">
          <a:blip r:embed="rId4">
            <a:alphaModFix/>
          </a:blip>
          <a:srcRect b="12797" l="0" r="3633" t="26259"/>
          <a:stretch/>
        </p:blipFill>
        <p:spPr>
          <a:xfrm>
            <a:off x="1360425" y="2526250"/>
            <a:ext cx="7007074" cy="25184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pic>
        <p:nvPicPr>
          <p:cNvPr id="598" name="Google Shape;598;p81"/>
          <p:cNvPicPr preferRelativeResize="0"/>
          <p:nvPr/>
        </p:nvPicPr>
        <p:blipFill rotWithShape="1">
          <a:blip r:embed="rId3">
            <a:alphaModFix/>
          </a:blip>
          <a:srcRect b="10096" l="0" r="4168" t="29771"/>
          <a:stretch/>
        </p:blipFill>
        <p:spPr>
          <a:xfrm>
            <a:off x="394675" y="74550"/>
            <a:ext cx="7916923" cy="2627651"/>
          </a:xfrm>
          <a:prstGeom prst="rect">
            <a:avLst/>
          </a:prstGeom>
          <a:noFill/>
          <a:ln>
            <a:noFill/>
          </a:ln>
        </p:spPr>
      </p:pic>
      <p:pic>
        <p:nvPicPr>
          <p:cNvPr id="599" name="Google Shape;599;p81"/>
          <p:cNvPicPr preferRelativeResize="0"/>
          <p:nvPr/>
        </p:nvPicPr>
        <p:blipFill rotWithShape="1">
          <a:blip r:embed="rId4">
            <a:alphaModFix/>
          </a:blip>
          <a:srcRect b="12168" l="0" r="3288" t="26530"/>
          <a:stretch/>
        </p:blipFill>
        <p:spPr>
          <a:xfrm>
            <a:off x="394675" y="2571750"/>
            <a:ext cx="7972824" cy="2404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aphicFrame>
        <p:nvGraphicFramePr>
          <p:cNvPr id="100" name="Google Shape;100;p19"/>
          <p:cNvGraphicFramePr/>
          <p:nvPr/>
        </p:nvGraphicFramePr>
        <p:xfrm>
          <a:off x="470275" y="616850"/>
          <a:ext cx="3000000" cy="3000000"/>
        </p:xfrm>
        <a:graphic>
          <a:graphicData uri="http://schemas.openxmlformats.org/drawingml/2006/table">
            <a:tbl>
              <a:tblPr>
                <a:noFill/>
                <a:tableStyleId>{418DCB62-6557-4CEC-88C3-9D12D7D39791}</a:tableStyleId>
              </a:tblPr>
              <a:tblGrid>
                <a:gridCol w="624050"/>
                <a:gridCol w="1859650"/>
                <a:gridCol w="1980250"/>
                <a:gridCol w="1919950"/>
                <a:gridCol w="1819525"/>
              </a:tblGrid>
              <a:tr h="49897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227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5</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omfortaa"/>
                          <a:ea typeface="Comfortaa"/>
                          <a:cs typeface="Comfortaa"/>
                          <a:sym typeface="Comfortaa"/>
                        </a:rPr>
                        <a:t>Deep learning based roof type classification using very high resolution aerial imagery, 2021</a:t>
                      </a:r>
                      <a:endParaRPr b="1" sz="1100">
                        <a:latin typeface="Comfortaa"/>
                        <a:ea typeface="Comfortaa"/>
                        <a:cs typeface="Comfortaa"/>
                        <a:sym typeface="Comfortaa"/>
                      </a:endParaRPr>
                    </a:p>
                    <a:p>
                      <a:pPr indent="0" lvl="0" marL="0" rtl="0" algn="l">
                        <a:spcBef>
                          <a:spcPts val="0"/>
                        </a:spcBef>
                        <a:spcAft>
                          <a:spcPts val="0"/>
                        </a:spcAft>
                        <a:buNone/>
                      </a:pPr>
                      <a:r>
                        <a:t/>
                      </a:r>
                      <a:endParaRPr sz="1100">
                        <a:latin typeface="Comfortaa Medium"/>
                        <a:ea typeface="Comfortaa Medium"/>
                        <a:cs typeface="Comfortaa Medium"/>
                        <a:sym typeface="Comfortaa Medium"/>
                      </a:endParaRPr>
                    </a:p>
                    <a:p>
                      <a:pPr indent="0" lvl="0" marL="0" rtl="0" algn="l">
                        <a:spcBef>
                          <a:spcPts val="0"/>
                        </a:spcBef>
                        <a:spcAft>
                          <a:spcPts val="0"/>
                        </a:spcAft>
                        <a:buNone/>
                      </a:pPr>
                      <a:r>
                        <a:rPr lang="en" sz="1100">
                          <a:latin typeface="Comfortaa Medium"/>
                          <a:ea typeface="Comfortaa Medium"/>
                          <a:cs typeface="Comfortaa Medium"/>
                          <a:sym typeface="Comfortaa Medium"/>
                        </a:rPr>
                        <a:t>M. Buyukdemircioglu , R. Can , S. Kocaman in The International Archives of the Photogrammetry, Remote Sensing and Spatial Information Sciences, Volume XLIII-B3-2021 XXIV ISPRS Congress</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Using UltraCam Falcon large-format digital camera orthophotos with 10cm spatial resolution is captured and roofs are manually classified into 6 different labels.</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 Data augmentation is applied and a shallow CNN architecture is trained. </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3. The prediction is investigated by comparing with three different pre-trained CNN models, i.e. VGG-16, EfficientNetB4, and ResNet-50.</a:t>
                      </a:r>
                      <a:endParaRPr sz="1100">
                        <a:latin typeface="Comfortaa Medium"/>
                        <a:ea typeface="Comfortaa Medium"/>
                        <a:cs typeface="Comfortaa Medium"/>
                        <a:sym typeface="Comfortaa Medium"/>
                      </a:endParaRPr>
                    </a:p>
                    <a:p>
                      <a:pPr indent="0" lvl="0" marL="0" rtl="0" algn="l">
                        <a:spcBef>
                          <a:spcPts val="50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omfortaa Medium"/>
                          <a:ea typeface="Comfortaa Medium"/>
                          <a:cs typeface="Comfortaa Medium"/>
                          <a:sym typeface="Comfortaa Medium"/>
                        </a:rPr>
                        <a:t>1. Simple CNN model are hence easier to implement.</a:t>
                      </a:r>
                      <a:endParaRPr sz="1100">
                        <a:latin typeface="Comfortaa Medium"/>
                        <a:ea typeface="Comfortaa Medium"/>
                        <a:cs typeface="Comfortaa Medium"/>
                        <a:sym typeface="Comfortaa Medium"/>
                      </a:endParaRPr>
                    </a:p>
                    <a:p>
                      <a:pPr indent="0" lvl="0" marL="0" rtl="0" algn="l">
                        <a:lnSpc>
                          <a:spcPct val="100000"/>
                        </a:lnSpc>
                        <a:spcBef>
                          <a:spcPts val="500"/>
                        </a:spcBef>
                        <a:spcAft>
                          <a:spcPts val="0"/>
                        </a:spcAft>
                        <a:buNone/>
                      </a:pPr>
                      <a:r>
                        <a:rPr lang="en" sz="1100">
                          <a:latin typeface="Comfortaa Medium"/>
                          <a:ea typeface="Comfortaa Medium"/>
                          <a:cs typeface="Comfortaa Medium"/>
                          <a:sym typeface="Comfortaa Medium"/>
                        </a:rPr>
                        <a:t>2. Requires nominal hardware specifications.</a:t>
                      </a:r>
                      <a:endParaRPr sz="1100">
                        <a:latin typeface="Comfortaa Medium"/>
                        <a:ea typeface="Comfortaa Medium"/>
                        <a:cs typeface="Comfortaa Medium"/>
                        <a:sym typeface="Comfortaa Medium"/>
                      </a:endParaRPr>
                    </a:p>
                    <a:p>
                      <a:pPr indent="0" lvl="0" marL="0" rtl="0" algn="l">
                        <a:lnSpc>
                          <a:spcPct val="100000"/>
                        </a:lnSpc>
                        <a:spcBef>
                          <a:spcPts val="500"/>
                        </a:spcBef>
                        <a:spcAft>
                          <a:spcPts val="500"/>
                        </a:spcAft>
                        <a:buNone/>
                      </a:pPr>
                      <a:r>
                        <a:rPr lang="en" sz="1100">
                          <a:latin typeface="Comfortaa Medium"/>
                          <a:ea typeface="Comfortaa Medium"/>
                          <a:cs typeface="Comfortaa Medium"/>
                          <a:sym typeface="Comfortaa Medium"/>
                        </a:rPr>
                        <a:t>3. The shallow CNN model has achieved 80% accuracy.</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omfortaa Medium"/>
                          <a:ea typeface="Comfortaa Medium"/>
                          <a:cs typeface="Comfortaa Medium"/>
                          <a:sym typeface="Comfortaa Medium"/>
                        </a:rPr>
                        <a:t>1. Since the roof images were clipped automatically from the orthophotos, there are few buildings with overlap.</a:t>
                      </a:r>
                      <a:endParaRPr sz="1100">
                        <a:latin typeface="Comfortaa Medium"/>
                        <a:ea typeface="Comfortaa Medium"/>
                        <a:cs typeface="Comfortaa Medium"/>
                        <a:sym typeface="Comfortaa Medium"/>
                      </a:endParaRPr>
                    </a:p>
                    <a:p>
                      <a:pPr indent="0" lvl="0" marL="0" rtl="0" algn="l">
                        <a:spcBef>
                          <a:spcPts val="500"/>
                        </a:spcBef>
                        <a:spcAft>
                          <a:spcPts val="0"/>
                        </a:spcAft>
                        <a:buNone/>
                      </a:pPr>
                      <a:r>
                        <a:rPr lang="en" sz="1100">
                          <a:latin typeface="Comfortaa Medium"/>
                          <a:ea typeface="Comfortaa Medium"/>
                          <a:cs typeface="Comfortaa Medium"/>
                          <a:sym typeface="Comfortaa Medium"/>
                        </a:rPr>
                        <a:t>2</a:t>
                      </a:r>
                      <a:r>
                        <a:rPr lang="en" sz="1100">
                          <a:latin typeface="Comfortaa Medium"/>
                          <a:ea typeface="Comfortaa Medium"/>
                          <a:cs typeface="Comfortaa Medium"/>
                          <a:sym typeface="Comfortaa Medium"/>
                        </a:rPr>
                        <a:t>. Half-hip roofs are not classified properly and F1 score obtained for them is very low. </a:t>
                      </a:r>
                      <a:endParaRPr sz="1100">
                        <a:latin typeface="Comfortaa Medium"/>
                        <a:ea typeface="Comfortaa Medium"/>
                        <a:cs typeface="Comfortaa Medium"/>
                        <a:sym typeface="Comfortaa Medium"/>
                      </a:endParaRPr>
                    </a:p>
                    <a:p>
                      <a:pPr indent="0" lvl="0" marL="0" rtl="0" algn="l">
                        <a:spcBef>
                          <a:spcPts val="500"/>
                        </a:spcBef>
                        <a:spcAft>
                          <a:spcPts val="500"/>
                        </a:spcAft>
                        <a:buNone/>
                      </a:pPr>
                      <a:r>
                        <a:rPr lang="en" sz="1100">
                          <a:latin typeface="Comfortaa Medium"/>
                          <a:ea typeface="Comfortaa Medium"/>
                          <a:cs typeface="Comfortaa Medium"/>
                          <a:sym typeface="Comfortaa Medium"/>
                        </a:rPr>
                        <a:t>3. Different hyperparameter tuning was not done for the shallow CNN architecture.</a:t>
                      </a:r>
                      <a:endParaRPr sz="1100">
                        <a:latin typeface="Comfortaa Medium"/>
                        <a:ea typeface="Comfortaa Medium"/>
                        <a:cs typeface="Comfortaa Medium"/>
                        <a:sym typeface="Comfortaa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1" name="Google Shape;101;p19"/>
          <p:cNvSpPr txBox="1"/>
          <p:nvPr/>
        </p:nvSpPr>
        <p:spPr>
          <a:xfrm>
            <a:off x="1782175" y="372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pic>
        <p:nvPicPr>
          <p:cNvPr id="604" name="Google Shape;604;p82"/>
          <p:cNvPicPr preferRelativeResize="0"/>
          <p:nvPr/>
        </p:nvPicPr>
        <p:blipFill>
          <a:blip r:embed="rId3">
            <a:alphaModFix/>
          </a:blip>
          <a:stretch>
            <a:fillRect/>
          </a:stretch>
        </p:blipFill>
        <p:spPr>
          <a:xfrm>
            <a:off x="1338263" y="360950"/>
            <a:ext cx="6467475" cy="1420150"/>
          </a:xfrm>
          <a:prstGeom prst="rect">
            <a:avLst/>
          </a:prstGeom>
          <a:noFill/>
          <a:ln>
            <a:noFill/>
          </a:ln>
        </p:spPr>
      </p:pic>
      <p:pic>
        <p:nvPicPr>
          <p:cNvPr id="605" name="Google Shape;605;p82"/>
          <p:cNvPicPr preferRelativeResize="0"/>
          <p:nvPr/>
        </p:nvPicPr>
        <p:blipFill>
          <a:blip r:embed="rId4">
            <a:alphaModFix/>
          </a:blip>
          <a:stretch>
            <a:fillRect/>
          </a:stretch>
        </p:blipFill>
        <p:spPr>
          <a:xfrm>
            <a:off x="1477475" y="1930625"/>
            <a:ext cx="6391275" cy="1420150"/>
          </a:xfrm>
          <a:prstGeom prst="rect">
            <a:avLst/>
          </a:prstGeom>
          <a:noFill/>
          <a:ln>
            <a:noFill/>
          </a:ln>
        </p:spPr>
      </p:pic>
      <p:pic>
        <p:nvPicPr>
          <p:cNvPr id="606" name="Google Shape;606;p82"/>
          <p:cNvPicPr preferRelativeResize="0"/>
          <p:nvPr/>
        </p:nvPicPr>
        <p:blipFill>
          <a:blip r:embed="rId5">
            <a:alphaModFix/>
          </a:blip>
          <a:stretch>
            <a:fillRect/>
          </a:stretch>
        </p:blipFill>
        <p:spPr>
          <a:xfrm>
            <a:off x="1529588" y="3439450"/>
            <a:ext cx="6084825" cy="1420150"/>
          </a:xfrm>
          <a:prstGeom prst="rect">
            <a:avLst/>
          </a:prstGeom>
          <a:noFill/>
          <a:ln>
            <a:noFill/>
          </a:ln>
        </p:spPr>
      </p:pic>
      <p:sp>
        <p:nvSpPr>
          <p:cNvPr id="607" name="Google Shape;607;p82"/>
          <p:cNvSpPr txBox="1"/>
          <p:nvPr/>
        </p:nvSpPr>
        <p:spPr>
          <a:xfrm>
            <a:off x="2867125" y="78175"/>
            <a:ext cx="31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POTSDAM SAMPLE IMAGES</a:t>
            </a:r>
            <a:endParaRPr b="1">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13" name="Google Shape;613;p8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4" name="Google Shape;614;p83"/>
          <p:cNvPicPr preferRelativeResize="0"/>
          <p:nvPr/>
        </p:nvPicPr>
        <p:blipFill rotWithShape="1">
          <a:blip r:embed="rId3">
            <a:alphaModFix/>
          </a:blip>
          <a:srcRect b="10975" l="0" r="55136" t="12752"/>
          <a:stretch/>
        </p:blipFill>
        <p:spPr>
          <a:xfrm>
            <a:off x="4685375" y="478950"/>
            <a:ext cx="4102301" cy="3923276"/>
          </a:xfrm>
          <a:prstGeom prst="rect">
            <a:avLst/>
          </a:prstGeom>
          <a:noFill/>
          <a:ln>
            <a:noFill/>
          </a:ln>
        </p:spPr>
      </p:pic>
      <p:pic>
        <p:nvPicPr>
          <p:cNvPr id="615" name="Google Shape;615;p83"/>
          <p:cNvPicPr preferRelativeResize="0"/>
          <p:nvPr/>
        </p:nvPicPr>
        <p:blipFill rotWithShape="1">
          <a:blip r:embed="rId4">
            <a:alphaModFix/>
          </a:blip>
          <a:srcRect b="11372" l="0" r="52403" t="12349"/>
          <a:stretch/>
        </p:blipFill>
        <p:spPr>
          <a:xfrm>
            <a:off x="124925" y="530975"/>
            <a:ext cx="4352198" cy="39232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4"/>
          <p:cNvSpPr txBox="1"/>
          <p:nvPr>
            <p:ph type="title"/>
          </p:nvPr>
        </p:nvSpPr>
        <p:spPr>
          <a:xfrm>
            <a:off x="3415125" y="315925"/>
            <a:ext cx="4549800" cy="360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1" name="Google Shape;621;p8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622" name="Google Shape;622;p84"/>
          <p:cNvPicPr preferRelativeResize="0"/>
          <p:nvPr/>
        </p:nvPicPr>
        <p:blipFill rotWithShape="1">
          <a:blip r:embed="rId3">
            <a:alphaModFix/>
          </a:blip>
          <a:srcRect b="17412" l="0" r="2047" t="22810"/>
          <a:stretch/>
        </p:blipFill>
        <p:spPr>
          <a:xfrm>
            <a:off x="583075" y="114550"/>
            <a:ext cx="7381848" cy="2738324"/>
          </a:xfrm>
          <a:prstGeom prst="rect">
            <a:avLst/>
          </a:prstGeom>
          <a:noFill/>
          <a:ln>
            <a:noFill/>
          </a:ln>
        </p:spPr>
      </p:pic>
      <p:pic>
        <p:nvPicPr>
          <p:cNvPr id="623" name="Google Shape;623;p84"/>
          <p:cNvPicPr preferRelativeResize="0"/>
          <p:nvPr/>
        </p:nvPicPr>
        <p:blipFill rotWithShape="1">
          <a:blip r:embed="rId4">
            <a:alphaModFix/>
          </a:blip>
          <a:srcRect b="15991" l="0" r="2419" t="23821"/>
          <a:stretch/>
        </p:blipFill>
        <p:spPr>
          <a:xfrm>
            <a:off x="583075" y="2852875"/>
            <a:ext cx="7474901" cy="2165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29" name="Google Shape;629;p8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0" name="Google Shape;630;p85"/>
          <p:cNvPicPr preferRelativeResize="0"/>
          <p:nvPr/>
        </p:nvPicPr>
        <p:blipFill rotWithShape="1">
          <a:blip r:embed="rId3">
            <a:alphaModFix/>
          </a:blip>
          <a:srcRect b="13355" l="0" r="3409" t="23826"/>
          <a:stretch/>
        </p:blipFill>
        <p:spPr>
          <a:xfrm>
            <a:off x="385250" y="315925"/>
            <a:ext cx="7527850" cy="2151700"/>
          </a:xfrm>
          <a:prstGeom prst="rect">
            <a:avLst/>
          </a:prstGeom>
          <a:noFill/>
          <a:ln>
            <a:noFill/>
          </a:ln>
        </p:spPr>
      </p:pic>
      <p:pic>
        <p:nvPicPr>
          <p:cNvPr id="631" name="Google Shape;631;p85"/>
          <p:cNvPicPr preferRelativeResize="0"/>
          <p:nvPr/>
        </p:nvPicPr>
        <p:blipFill rotWithShape="1">
          <a:blip r:embed="rId4">
            <a:alphaModFix/>
          </a:blip>
          <a:srcRect b="15590" l="0" r="3530" t="23818"/>
          <a:stretch/>
        </p:blipFill>
        <p:spPr>
          <a:xfrm>
            <a:off x="385250" y="2394750"/>
            <a:ext cx="7767326" cy="25925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37" name="Google Shape;637;p8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8" name="Google Shape;638;p86"/>
          <p:cNvPicPr preferRelativeResize="0"/>
          <p:nvPr/>
        </p:nvPicPr>
        <p:blipFill rotWithShape="1">
          <a:blip r:embed="rId3">
            <a:alphaModFix/>
          </a:blip>
          <a:srcRect b="15991" l="0" r="3799" t="23821"/>
          <a:stretch/>
        </p:blipFill>
        <p:spPr>
          <a:xfrm>
            <a:off x="204325" y="-93700"/>
            <a:ext cx="8687477" cy="2665451"/>
          </a:xfrm>
          <a:prstGeom prst="rect">
            <a:avLst/>
          </a:prstGeom>
          <a:noFill/>
          <a:ln>
            <a:noFill/>
          </a:ln>
        </p:spPr>
      </p:pic>
      <p:pic>
        <p:nvPicPr>
          <p:cNvPr id="639" name="Google Shape;639;p86"/>
          <p:cNvPicPr preferRelativeResize="0"/>
          <p:nvPr/>
        </p:nvPicPr>
        <p:blipFill rotWithShape="1">
          <a:blip r:embed="rId4">
            <a:alphaModFix/>
          </a:blip>
          <a:srcRect b="14885" l="0" r="4012" t="26370"/>
          <a:stretch/>
        </p:blipFill>
        <p:spPr>
          <a:xfrm>
            <a:off x="183375" y="2665450"/>
            <a:ext cx="8777275" cy="218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1718800" y="459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graphicFrame>
        <p:nvGraphicFramePr>
          <p:cNvPr id="107" name="Google Shape;107;p20"/>
          <p:cNvGraphicFramePr/>
          <p:nvPr/>
        </p:nvGraphicFramePr>
        <p:xfrm>
          <a:off x="435525" y="497700"/>
          <a:ext cx="3000000" cy="3000000"/>
        </p:xfrm>
        <a:graphic>
          <a:graphicData uri="http://schemas.openxmlformats.org/drawingml/2006/table">
            <a:tbl>
              <a:tblPr>
                <a:noFill/>
                <a:tableStyleId>{418DCB62-6557-4CEC-88C3-9D12D7D39791}</a:tableStyleId>
              </a:tblPr>
              <a:tblGrid>
                <a:gridCol w="647525"/>
                <a:gridCol w="1929575"/>
                <a:gridCol w="2054700"/>
                <a:gridCol w="1992150"/>
                <a:gridCol w="1887950"/>
              </a:tblGrid>
              <a:tr h="48467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41975">
                <a:tc>
                  <a:txBody>
                    <a:bodyPr/>
                    <a:lstStyle/>
                    <a:p>
                      <a:pPr indent="0" lvl="0" marL="0" rtl="0" algn="l">
                        <a:spcBef>
                          <a:spcPts val="0"/>
                        </a:spcBef>
                        <a:spcAft>
                          <a:spcPts val="0"/>
                        </a:spcAft>
                        <a:buNone/>
                      </a:pPr>
                      <a:r>
                        <a:rPr lang="en" sz="1050">
                          <a:latin typeface="Times New Roman"/>
                          <a:ea typeface="Times New Roman"/>
                          <a:cs typeface="Times New Roman"/>
                          <a:sym typeface="Times New Roman"/>
                        </a:rPr>
                        <a:t>6</a:t>
                      </a:r>
                      <a:r>
                        <a:rPr lang="en" sz="1050">
                          <a:latin typeface="Times New Roman"/>
                          <a:ea typeface="Times New Roman"/>
                          <a:cs typeface="Times New Roman"/>
                          <a:sym typeface="Times New Roman"/>
                        </a:rPr>
                        <a:t>.</a:t>
                      </a:r>
                      <a:endParaRPr sz="10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50">
                          <a:latin typeface="Comfortaa"/>
                          <a:ea typeface="Comfortaa"/>
                          <a:cs typeface="Comfortaa"/>
                          <a:sym typeface="Comfortaa"/>
                        </a:rPr>
                        <a:t>On Building Classification from Remote Sensor Imagery Using Deep Neural Networks and the Relation Between Classification and Reconstruction Accuracy Using Border Localization as Proxy, 2019</a:t>
                      </a:r>
                      <a:endParaRPr b="1" sz="1050">
                        <a:latin typeface="Comfortaa"/>
                        <a:ea typeface="Comfortaa"/>
                        <a:cs typeface="Comfortaa"/>
                        <a:sym typeface="Comfortaa"/>
                      </a:endParaRPr>
                    </a:p>
                    <a:p>
                      <a:pPr indent="0" lvl="0" marL="0" rtl="0" algn="l">
                        <a:lnSpc>
                          <a:spcPct val="115000"/>
                        </a:lnSpc>
                        <a:spcBef>
                          <a:spcPts val="0"/>
                        </a:spcBef>
                        <a:spcAft>
                          <a:spcPts val="0"/>
                        </a:spcAft>
                        <a:buNone/>
                      </a:pPr>
                      <a:r>
                        <a:rPr lang="en" sz="1050">
                          <a:latin typeface="Comfortaa Medium"/>
                          <a:ea typeface="Comfortaa Medium"/>
                          <a:cs typeface="Comfortaa Medium"/>
                          <a:sym typeface="Comfortaa Medium"/>
                        </a:rPr>
                        <a:t>Bodhiswatta Chatterjee, Charalambos Poullis in 2019 16th Conference on Computer and Robot Vision (CRV)</a:t>
                      </a:r>
                      <a:endParaRPr sz="105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latin typeface="Comfortaa Medium"/>
                          <a:ea typeface="Comfortaa Medium"/>
                          <a:cs typeface="Comfortaa Medium"/>
                          <a:sym typeface="Comfortaa Medium"/>
                        </a:rPr>
                        <a:t>1. ICTNet: a novel network with the underlying architecture of a fully convolutional network, infused with feature re-calibrated Dense blocks at each layer.</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2. It is combined with dense blocks, and Squeeze-and-Excitation (SE) blocks.</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3. Reconstruction is done by extruding the extracted boundaries of the buildings and comparative analysis is made between the two.</a:t>
                      </a:r>
                      <a:endParaRPr sz="105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latin typeface="Comfortaa Medium"/>
                          <a:ea typeface="Comfortaa Medium"/>
                          <a:cs typeface="Comfortaa Medium"/>
                          <a:sym typeface="Comfortaa Medium"/>
                        </a:rPr>
                        <a:t>1. Has addressed the task of using few parameters to process large chunks of data.</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2. With no 3D information on the buildings, the authors have used the building boundaries as a proxy for the reconstruction process.</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500"/>
                        </a:spcAft>
                        <a:buNone/>
                      </a:pPr>
                      <a:r>
                        <a:rPr lang="en" sz="1050">
                          <a:latin typeface="Comfortaa Medium"/>
                          <a:ea typeface="Comfortaa Medium"/>
                          <a:cs typeface="Comfortaa Medium"/>
                          <a:sym typeface="Comfortaa Medium"/>
                        </a:rPr>
                        <a:t>3. Has got better overall IoU compared to other methods.</a:t>
                      </a:r>
                      <a:endParaRPr sz="105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latin typeface="Comfortaa Medium"/>
                          <a:ea typeface="Comfortaa Medium"/>
                          <a:cs typeface="Comfortaa Medium"/>
                          <a:sym typeface="Comfortaa Medium"/>
                        </a:rPr>
                        <a:t>1. There is no loss function for the reconstruction accuracy.</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2. There is high discrepancy on per-building IoU due to the fact that ground truth images used for training contain errors and are manually created.</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050">
                          <a:latin typeface="Comfortaa Medium"/>
                          <a:ea typeface="Comfortaa Medium"/>
                          <a:cs typeface="Comfortaa Medium"/>
                          <a:sym typeface="Comfortaa Medium"/>
                        </a:rPr>
                        <a:t>3. Reconstruction accuracy is consistently lower than classification accuracy by an average of 4.43% ± 1.65%.</a:t>
                      </a:r>
                      <a:endParaRPr sz="1050">
                        <a:latin typeface="Comfortaa Medium"/>
                        <a:ea typeface="Comfortaa Medium"/>
                        <a:cs typeface="Comfortaa Medium"/>
                        <a:sym typeface="Comfortaa Medium"/>
                      </a:endParaRPr>
                    </a:p>
                    <a:p>
                      <a:pPr indent="0" lvl="0" marL="0" rtl="0" algn="l">
                        <a:lnSpc>
                          <a:spcPct val="115000"/>
                        </a:lnSpc>
                        <a:spcBef>
                          <a:spcPts val="500"/>
                        </a:spcBef>
                        <a:spcAft>
                          <a:spcPts val="500"/>
                        </a:spcAft>
                        <a:buNone/>
                      </a:pPr>
                      <a:r>
                        <a:rPr lang="en" sz="1050">
                          <a:latin typeface="Comfortaa Medium"/>
                          <a:ea typeface="Comfortaa Medium"/>
                          <a:cs typeface="Comfortaa Medium"/>
                          <a:sym typeface="Comfortaa Medium"/>
                        </a:rPr>
                        <a:t>4. Need extensive hardware specifications to train the model.</a:t>
                      </a:r>
                      <a:endParaRPr sz="105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aphicFrame>
        <p:nvGraphicFramePr>
          <p:cNvPr id="112" name="Google Shape;112;p21"/>
          <p:cNvGraphicFramePr/>
          <p:nvPr/>
        </p:nvGraphicFramePr>
        <p:xfrm>
          <a:off x="135775" y="431100"/>
          <a:ext cx="3000000" cy="3000000"/>
        </p:xfrm>
        <a:graphic>
          <a:graphicData uri="http://schemas.openxmlformats.org/drawingml/2006/table">
            <a:tbl>
              <a:tblPr>
                <a:noFill/>
                <a:tableStyleId>{418DCB62-6557-4CEC-88C3-9D12D7D39791}</a:tableStyleId>
              </a:tblPr>
              <a:tblGrid>
                <a:gridCol w="605750"/>
                <a:gridCol w="2003650"/>
                <a:gridCol w="2333925"/>
                <a:gridCol w="1895100"/>
                <a:gridCol w="2038400"/>
              </a:tblGrid>
              <a:tr h="453025">
                <a:tc>
                  <a:txBody>
                    <a:bodyPr/>
                    <a:lstStyle/>
                    <a:p>
                      <a:pPr indent="0" lvl="0" marL="0" rtl="0" algn="ctr">
                        <a:spcBef>
                          <a:spcPts val="0"/>
                        </a:spcBef>
                        <a:spcAft>
                          <a:spcPts val="0"/>
                        </a:spcAft>
                        <a:buNone/>
                      </a:pPr>
                      <a:r>
                        <a:rPr b="1" lang="en" sz="1200">
                          <a:latin typeface="Comfortaa"/>
                          <a:ea typeface="Comfortaa"/>
                          <a:cs typeface="Comfortaa"/>
                          <a:sym typeface="Comfortaa"/>
                        </a:rPr>
                        <a:t>S.NO</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CITATION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METHODOLOGY</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ADVANTAGES</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omfortaa"/>
                          <a:ea typeface="Comfortaa"/>
                          <a:cs typeface="Comfortaa"/>
                          <a:sym typeface="Comfortaa"/>
                        </a:rPr>
                        <a:t>LIMITATION</a:t>
                      </a:r>
                      <a:endParaRPr b="1" sz="1200">
                        <a:latin typeface="Comfortaa"/>
                        <a:ea typeface="Comfortaa"/>
                        <a:cs typeface="Comfortaa"/>
                        <a:sym typeface="Comforta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69225">
                <a:tc>
                  <a:txBody>
                    <a:bodyPr/>
                    <a:lstStyle/>
                    <a:p>
                      <a:pPr indent="0" lvl="0" marL="0" rtl="0" algn="l">
                        <a:spcBef>
                          <a:spcPts val="0"/>
                        </a:spcBef>
                        <a:spcAft>
                          <a:spcPts val="0"/>
                        </a:spcAft>
                        <a:buNone/>
                      </a:pPr>
                      <a:r>
                        <a:rPr lang="en" sz="1250">
                          <a:latin typeface="Times New Roman"/>
                          <a:ea typeface="Times New Roman"/>
                          <a:cs typeface="Times New Roman"/>
                          <a:sym typeface="Times New Roman"/>
                        </a:rPr>
                        <a:t>7</a:t>
                      </a:r>
                      <a:r>
                        <a:rPr lang="en" sz="1250">
                          <a:latin typeface="Times New Roman"/>
                          <a:ea typeface="Times New Roman"/>
                          <a:cs typeface="Times New Roman"/>
                          <a:sym typeface="Times New Roman"/>
                        </a:rPr>
                        <a:t>.</a:t>
                      </a:r>
                      <a:endParaRPr sz="125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latin typeface="Comfortaa"/>
                          <a:ea typeface="Comfortaa"/>
                          <a:cs typeface="Comfortaa"/>
                          <a:sym typeface="Comfortaa"/>
                        </a:rPr>
                        <a:t>Understanding rooftop PV panel semantic segmentation of satellite and aerial images for better using machine learning, 2021</a:t>
                      </a:r>
                      <a:endParaRPr b="1" sz="1100">
                        <a:latin typeface="Comfortaa"/>
                        <a:ea typeface="Comfortaa"/>
                        <a:cs typeface="Comfortaa"/>
                        <a:sym typeface="Comfortaa"/>
                      </a:endParaRPr>
                    </a:p>
                    <a:p>
                      <a:pPr indent="0" lvl="0" marL="0" rtl="0" algn="l">
                        <a:lnSpc>
                          <a:spcPct val="115000"/>
                        </a:lnSpc>
                        <a:spcBef>
                          <a:spcPts val="0"/>
                        </a:spcBef>
                        <a:spcAft>
                          <a:spcPts val="0"/>
                        </a:spcAft>
                        <a:buNone/>
                      </a:pPr>
                      <a:r>
                        <a:rPr lang="en" sz="1100">
                          <a:latin typeface="Comfortaa Medium"/>
                          <a:ea typeface="Comfortaa Medium"/>
                          <a:cs typeface="Comfortaa Medium"/>
                          <a:sym typeface="Comfortaa Medium"/>
                        </a:rPr>
                        <a:t>Peiran Li , Haoran Zhang , Zhiling Guo,</a:t>
                      </a:r>
                      <a:r>
                        <a:rPr lang="en" sz="1100">
                          <a:latin typeface="Comfortaa Medium"/>
                          <a:ea typeface="Comfortaa Medium"/>
                          <a:cs typeface="Comfortaa Medium"/>
                          <a:sym typeface="Comfortaa Medium"/>
                        </a:rPr>
                        <a:t> in </a:t>
                      </a:r>
                      <a:r>
                        <a:rPr lang="en" sz="1100">
                          <a:latin typeface="Comfortaa Medium"/>
                          <a:ea typeface="Comfortaa Medium"/>
                          <a:cs typeface="Comfortaa Medium"/>
                          <a:sym typeface="Comfortaa Medium"/>
                        </a:rPr>
                        <a:t>Advances in Applied Energy,</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ts val="1100"/>
                        <a:buFont typeface="Arial"/>
                        <a:buNone/>
                      </a:pPr>
                      <a:r>
                        <a:rPr lang="en" sz="1100">
                          <a:latin typeface="Comfortaa Medium"/>
                          <a:ea typeface="Comfortaa Medium"/>
                          <a:cs typeface="Comfortaa Medium"/>
                          <a:sym typeface="Comfortaa Medium"/>
                        </a:rPr>
                        <a:t>Volume 4, 100057,</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Clr>
                          <a:schemeClr val="dk1"/>
                        </a:buClr>
                        <a:buSzPts val="1100"/>
                        <a:buFont typeface="Arial"/>
                        <a:buNone/>
                      </a:pPr>
                      <a:r>
                        <a:rPr lang="en" sz="1100">
                          <a:latin typeface="Comfortaa Medium"/>
                          <a:ea typeface="Comfortaa Medium"/>
                          <a:cs typeface="Comfortaa Medium"/>
                          <a:sym typeface="Comfortaa Medium"/>
                        </a:rPr>
                        <a:t>ISSN 2666-7924</a:t>
                      </a:r>
                      <a:endParaRPr sz="1100">
                        <a:latin typeface="Comfortaa Medium"/>
                        <a:ea typeface="Comfortaa Medium"/>
                        <a:cs typeface="Comfortaa Medium"/>
                        <a:sym typeface="Comfortaa Medium"/>
                      </a:endParaRPr>
                    </a:p>
                    <a:p>
                      <a:pPr indent="0" lvl="0" marL="0" rtl="0" algn="l">
                        <a:lnSpc>
                          <a:spcPct val="115000"/>
                        </a:lnSpc>
                        <a:spcBef>
                          <a:spcPts val="0"/>
                        </a:spcBef>
                        <a:spcAft>
                          <a:spcPts val="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omfortaa Medium"/>
                          <a:ea typeface="Comfortaa Medium"/>
                          <a:cs typeface="Comfortaa Medium"/>
                          <a:sym typeface="Comfortaa Medium"/>
                        </a:rPr>
                        <a:t>1. Data pre-processing involves collecting patch satellite images from Google for the city of Heilbron and manually labelling them.</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2. Object proportion distribution in image-level and object </a:t>
                      </a:r>
                      <a:r>
                        <a:rPr lang="en" sz="1100">
                          <a:latin typeface="Comfortaa Medium"/>
                          <a:ea typeface="Comfortaa Medium"/>
                          <a:cs typeface="Comfortaa Medium"/>
                          <a:sym typeface="Comfortaa Medium"/>
                        </a:rPr>
                        <a:t>occurrence</a:t>
                      </a:r>
                      <a:r>
                        <a:rPr lang="en" sz="1100">
                          <a:latin typeface="Comfortaa Medium"/>
                          <a:ea typeface="Comfortaa Medium"/>
                          <a:cs typeface="Comfortaa Medium"/>
                          <a:sym typeface="Comfortaa Medium"/>
                        </a:rPr>
                        <a:t> possibility at pixel level is statistically analysed.</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3. SOTA PV segmentation model (DeepSolar) is used to </a:t>
                      </a:r>
                      <a:r>
                        <a:rPr lang="en" sz="1100">
                          <a:latin typeface="Comfortaa Medium"/>
                          <a:ea typeface="Comfortaa Medium"/>
                          <a:cs typeface="Comfortaa Medium"/>
                          <a:sym typeface="Comfortaa Medium"/>
                        </a:rPr>
                        <a:t>extract</a:t>
                      </a:r>
                      <a:r>
                        <a:rPr lang="en" sz="1100">
                          <a:latin typeface="Comfortaa Medium"/>
                          <a:ea typeface="Comfortaa Medium"/>
                          <a:cs typeface="Comfortaa Medium"/>
                          <a:sym typeface="Comfortaa Medium"/>
                        </a:rPr>
                        <a:t> visual features.</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4. Local Binary Pattern (LBP) is used for texture feature extraction &amp; color histograms for color feature extraction.</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omfortaa Medium"/>
                          <a:ea typeface="Comfortaa Medium"/>
                          <a:cs typeface="Comfortaa Medium"/>
                          <a:sym typeface="Comfortaa Medium"/>
                        </a:rPr>
                        <a:t>1. Class imbalance of PV and non-PV panels in rooftops is resolved by hard sampling, soft sampling.</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2. The homogenous textural </a:t>
                      </a:r>
                      <a:r>
                        <a:rPr lang="en" sz="1100">
                          <a:latin typeface="Comfortaa Medium"/>
                          <a:ea typeface="Comfortaa Medium"/>
                          <a:cs typeface="Comfortaa Medium"/>
                          <a:sym typeface="Comfortaa Medium"/>
                        </a:rPr>
                        <a:t>feature</a:t>
                      </a:r>
                      <a:r>
                        <a:rPr lang="en" sz="1100">
                          <a:latin typeface="Comfortaa Medium"/>
                          <a:ea typeface="Comfortaa Medium"/>
                          <a:cs typeface="Comfortaa Medium"/>
                          <a:sym typeface="Comfortaa Medium"/>
                        </a:rPr>
                        <a:t> using LBP has </a:t>
                      </a:r>
                      <a:r>
                        <a:rPr lang="en" sz="1100">
                          <a:latin typeface="Comfortaa Medium"/>
                          <a:ea typeface="Comfortaa Medium"/>
                          <a:cs typeface="Comfortaa Medium"/>
                          <a:sym typeface="Comfortaa Medium"/>
                        </a:rPr>
                        <a:t>served as an additional part for some easily confused cases to improve the robustness of the model.</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500"/>
                        </a:spcAft>
                        <a:buNone/>
                      </a:pPr>
                      <a:r>
                        <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omfortaa Medium"/>
                          <a:ea typeface="Comfortaa Medium"/>
                          <a:cs typeface="Comfortaa Medium"/>
                          <a:sym typeface="Comfortaa Medium"/>
                        </a:rPr>
                        <a:t>1. IOU is less than the acceptable range (0.5) for 1.2m </a:t>
                      </a:r>
                      <a:r>
                        <a:rPr lang="en" sz="1100">
                          <a:latin typeface="Comfortaa Medium"/>
                          <a:ea typeface="Comfortaa Medium"/>
                          <a:cs typeface="Comfortaa Medium"/>
                          <a:sym typeface="Comfortaa Medium"/>
                        </a:rPr>
                        <a:t>resolution</a:t>
                      </a:r>
                      <a:r>
                        <a:rPr lang="en" sz="1100">
                          <a:latin typeface="Comfortaa Medium"/>
                          <a:ea typeface="Comfortaa Medium"/>
                          <a:cs typeface="Comfortaa Medium"/>
                          <a:sym typeface="Comfortaa Medium"/>
                        </a:rPr>
                        <a:t> images.</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0"/>
                        </a:spcAft>
                        <a:buNone/>
                      </a:pPr>
                      <a:r>
                        <a:rPr lang="en" sz="1100">
                          <a:latin typeface="Comfortaa Medium"/>
                          <a:ea typeface="Comfortaa Medium"/>
                          <a:cs typeface="Comfortaa Medium"/>
                          <a:sym typeface="Comfortaa Medium"/>
                        </a:rPr>
                        <a:t>2. Patch overlapping occurs while stitching the tiles and this leads to segmentation errors.</a:t>
                      </a:r>
                      <a:endParaRPr sz="1100">
                        <a:latin typeface="Comfortaa Medium"/>
                        <a:ea typeface="Comfortaa Medium"/>
                        <a:cs typeface="Comfortaa Medium"/>
                        <a:sym typeface="Comfortaa Medium"/>
                      </a:endParaRPr>
                    </a:p>
                    <a:p>
                      <a:pPr indent="0" lvl="0" marL="0" rtl="0" algn="l">
                        <a:lnSpc>
                          <a:spcPct val="115000"/>
                        </a:lnSpc>
                        <a:spcBef>
                          <a:spcPts val="500"/>
                        </a:spcBef>
                        <a:spcAft>
                          <a:spcPts val="500"/>
                        </a:spcAft>
                        <a:buNone/>
                      </a:pPr>
                      <a:r>
                        <a:rPr lang="en" sz="1100">
                          <a:latin typeface="Comfortaa Medium"/>
                          <a:ea typeface="Comfortaa Medium"/>
                          <a:cs typeface="Comfortaa Medium"/>
                          <a:sym typeface="Comfortaa Medium"/>
                        </a:rPr>
                        <a:t>3. Lighting conditions resulted in different clustering groups in color clustering of PV/Non-PV and has led to misclassification.</a:t>
                      </a:r>
                      <a:endParaRPr sz="1100">
                        <a:latin typeface="Comfortaa Medium"/>
                        <a:ea typeface="Comfortaa Medium"/>
                        <a:cs typeface="Comfortaa Medium"/>
                        <a:sym typeface="Comfortaa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13" name="Google Shape;113;p21"/>
          <p:cNvSpPr txBox="1"/>
          <p:nvPr/>
        </p:nvSpPr>
        <p:spPr>
          <a:xfrm>
            <a:off x="1782175" y="37200"/>
            <a:ext cx="578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783F04"/>
                </a:solidFill>
                <a:latin typeface="Comfortaa"/>
                <a:ea typeface="Comfortaa"/>
                <a:cs typeface="Comfortaa"/>
                <a:sym typeface="Comfortaa"/>
              </a:rPr>
              <a:t>LITERATURE SURVEY</a:t>
            </a:r>
            <a:endParaRPr b="1" sz="1600">
              <a:solidFill>
                <a:srgbClr val="783F04"/>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